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3" r:id="rId17"/>
    <p:sldId id="272" r:id="rId18"/>
    <p:sldId id="274" r:id="rId19"/>
    <p:sldId id="275" r:id="rId20"/>
    <p:sldId id="279" r:id="rId21"/>
    <p:sldId id="280" r:id="rId22"/>
    <p:sldId id="281" r:id="rId23"/>
    <p:sldId id="282" r:id="rId24"/>
    <p:sldId id="296" r:id="rId25"/>
    <p:sldId id="297" r:id="rId26"/>
    <p:sldId id="283" r:id="rId27"/>
    <p:sldId id="284" r:id="rId28"/>
    <p:sldId id="285" r:id="rId29"/>
    <p:sldId id="286" r:id="rId30"/>
    <p:sldId id="288" r:id="rId31"/>
    <p:sldId id="289" r:id="rId32"/>
    <p:sldId id="290" r:id="rId33"/>
    <p:sldId id="291" r:id="rId34"/>
    <p:sldId id="292" r:id="rId35"/>
    <p:sldId id="293" r:id="rId36"/>
    <p:sldId id="298" r:id="rId37"/>
    <p:sldId id="294" r:id="rId38"/>
    <p:sldId id="295" r:id="rId39"/>
    <p:sldId id="299" r:id="rId40"/>
    <p:sldId id="276" r:id="rId41"/>
    <p:sldId id="277" r:id="rId42"/>
    <p:sldId id="278"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63" autoAdjust="0"/>
    <p:restoredTop sz="94660"/>
  </p:normalViewPr>
  <p:slideViewPr>
    <p:cSldViewPr snapToGrid="0">
      <p:cViewPr varScale="1">
        <p:scale>
          <a:sx n="89" d="100"/>
          <a:sy n="89" d="100"/>
        </p:scale>
        <p:origin x="69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jpeg>
</file>

<file path=ppt/media/image11.jpeg>
</file>

<file path=ppt/media/image12.png>
</file>

<file path=ppt/media/image13.png>
</file>

<file path=ppt/media/image2.png>
</file>

<file path=ppt/media/image3.gi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2/2/2024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2/2/2024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8C4AA-8418-A331-04CB-C5B4EA01B77E}"/>
              </a:ext>
            </a:extLst>
          </p:cNvPr>
          <p:cNvSpPr>
            <a:spLocks noGrp="1"/>
          </p:cNvSpPr>
          <p:nvPr>
            <p:ph type="ctrTitle"/>
          </p:nvPr>
        </p:nvSpPr>
        <p:spPr>
          <a:xfrm>
            <a:off x="1876424" y="1122363"/>
            <a:ext cx="8791575" cy="824771"/>
          </a:xfrm>
        </p:spPr>
        <p:txBody>
          <a:bodyPr/>
          <a:lstStyle/>
          <a:p>
            <a:r>
              <a:rPr lang="en-IN" dirty="0">
                <a:solidFill>
                  <a:srgbClr val="FF0000"/>
                </a:solidFill>
              </a:rPr>
              <a:t>switching devices</a:t>
            </a:r>
          </a:p>
        </p:txBody>
      </p:sp>
      <p:sp>
        <p:nvSpPr>
          <p:cNvPr id="3" name="Subtitle 2">
            <a:extLst>
              <a:ext uri="{FF2B5EF4-FFF2-40B4-BE49-F238E27FC236}">
                <a16:creationId xmlns:a16="http://schemas.microsoft.com/office/drawing/2014/main" id="{42D84DDD-9F36-F34C-FE52-3A92C2309045}"/>
              </a:ext>
            </a:extLst>
          </p:cNvPr>
          <p:cNvSpPr>
            <a:spLocks noGrp="1"/>
          </p:cNvSpPr>
          <p:nvPr>
            <p:ph type="subTitle" idx="1"/>
          </p:nvPr>
        </p:nvSpPr>
        <p:spPr>
          <a:xfrm>
            <a:off x="1876424" y="2130014"/>
            <a:ext cx="8791575" cy="3127786"/>
          </a:xfrm>
        </p:spPr>
        <p:txBody>
          <a:bodyPr/>
          <a:lstStyle/>
          <a:p>
            <a:r>
              <a:rPr lang="en-US" dirty="0">
                <a:solidFill>
                  <a:schemeClr val="bg1"/>
                </a:solidFill>
              </a:rPr>
              <a:t>Name: Tirth </a:t>
            </a:r>
            <a:r>
              <a:rPr lang="en-US" dirty="0" err="1">
                <a:solidFill>
                  <a:schemeClr val="bg1"/>
                </a:solidFill>
              </a:rPr>
              <a:t>parmar</a:t>
            </a:r>
            <a:endParaRPr lang="en-US" dirty="0">
              <a:solidFill>
                <a:schemeClr val="bg1"/>
              </a:solidFill>
            </a:endParaRPr>
          </a:p>
          <a:p>
            <a:r>
              <a:rPr lang="en-US" dirty="0">
                <a:solidFill>
                  <a:schemeClr val="bg1"/>
                </a:solidFill>
              </a:rPr>
              <a:t>Company: Eco paradigm</a:t>
            </a:r>
          </a:p>
          <a:p>
            <a:r>
              <a:rPr lang="en-US" dirty="0">
                <a:solidFill>
                  <a:schemeClr val="bg1"/>
                </a:solidFill>
              </a:rPr>
              <a:t>Date: 01-02-2024</a:t>
            </a:r>
            <a:endParaRPr lang="en-IN" dirty="0">
              <a:solidFill>
                <a:schemeClr val="bg1"/>
              </a:solidFill>
            </a:endParaRPr>
          </a:p>
        </p:txBody>
      </p:sp>
    </p:spTree>
    <p:extLst>
      <p:ext uri="{BB962C8B-B14F-4D97-AF65-F5344CB8AC3E}">
        <p14:creationId xmlns:p14="http://schemas.microsoft.com/office/powerpoint/2010/main" val="1567157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C8C5A31-FC32-391D-2CFF-20675C283DB3}"/>
              </a:ext>
            </a:extLst>
          </p:cNvPr>
          <p:cNvPicPr>
            <a:picLocks noGrp="1" noChangeAspect="1"/>
          </p:cNvPicPr>
          <p:nvPr>
            <p:ph idx="1"/>
          </p:nvPr>
        </p:nvPicPr>
        <p:blipFill>
          <a:blip r:embed="rId2"/>
          <a:stretch>
            <a:fillRect/>
          </a:stretch>
        </p:blipFill>
        <p:spPr>
          <a:xfrm>
            <a:off x="871368" y="969295"/>
            <a:ext cx="10402645" cy="4743016"/>
          </a:xfrm>
        </p:spPr>
      </p:pic>
    </p:spTree>
    <p:extLst>
      <p:ext uri="{BB962C8B-B14F-4D97-AF65-F5344CB8AC3E}">
        <p14:creationId xmlns:p14="http://schemas.microsoft.com/office/powerpoint/2010/main" val="2633148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18936-782F-A431-A602-4283C650F937}"/>
              </a:ext>
            </a:extLst>
          </p:cNvPr>
          <p:cNvSpPr>
            <a:spLocks noGrp="1"/>
          </p:cNvSpPr>
          <p:nvPr>
            <p:ph type="title"/>
          </p:nvPr>
        </p:nvSpPr>
        <p:spPr>
          <a:xfrm>
            <a:off x="1141413" y="618518"/>
            <a:ext cx="9905998" cy="715430"/>
          </a:xfrm>
        </p:spPr>
        <p:txBody>
          <a:bodyPr/>
          <a:lstStyle/>
          <a:p>
            <a:r>
              <a:rPr lang="en-IN" dirty="0">
                <a:solidFill>
                  <a:srgbClr val="FF0000"/>
                </a:solidFill>
              </a:rPr>
              <a:t>Transistor</a:t>
            </a:r>
          </a:p>
        </p:txBody>
      </p:sp>
      <p:sp>
        <p:nvSpPr>
          <p:cNvPr id="7" name="Content Placeholder 3">
            <a:extLst>
              <a:ext uri="{FF2B5EF4-FFF2-40B4-BE49-F238E27FC236}">
                <a16:creationId xmlns:a16="http://schemas.microsoft.com/office/drawing/2014/main" id="{0DB537A7-DC51-C682-DDAC-C1516B57944D}"/>
              </a:ext>
            </a:extLst>
          </p:cNvPr>
          <p:cNvSpPr txBox="1">
            <a:spLocks/>
          </p:cNvSpPr>
          <p:nvPr/>
        </p:nvSpPr>
        <p:spPr>
          <a:xfrm>
            <a:off x="1293812" y="1776805"/>
            <a:ext cx="2301035" cy="416679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solidFill>
                  <a:schemeClr val="bg1"/>
                </a:solidFill>
              </a:rPr>
              <a:t>Introduction</a:t>
            </a:r>
          </a:p>
          <a:p>
            <a:r>
              <a:rPr lang="en-US" dirty="0">
                <a:solidFill>
                  <a:schemeClr val="bg1"/>
                </a:solidFill>
              </a:rPr>
              <a:t>Description </a:t>
            </a:r>
          </a:p>
          <a:p>
            <a:r>
              <a:rPr lang="en-US" dirty="0">
                <a:solidFill>
                  <a:schemeClr val="bg1"/>
                </a:solidFill>
              </a:rPr>
              <a:t>How to work??</a:t>
            </a:r>
          </a:p>
          <a:p>
            <a:r>
              <a:rPr lang="en-US" dirty="0">
                <a:solidFill>
                  <a:schemeClr val="bg1"/>
                </a:solidFill>
              </a:rPr>
              <a:t>Applications </a:t>
            </a:r>
            <a:endParaRPr lang="en-IN" dirty="0">
              <a:solidFill>
                <a:schemeClr val="bg1"/>
              </a:solidFill>
            </a:endParaRPr>
          </a:p>
        </p:txBody>
      </p:sp>
      <p:pic>
        <p:nvPicPr>
          <p:cNvPr id="3076" name="Picture 4" descr="What is a Transistor &amp; How does a Transistor Work?">
            <a:extLst>
              <a:ext uri="{FF2B5EF4-FFF2-40B4-BE49-F238E27FC236}">
                <a16:creationId xmlns:a16="http://schemas.microsoft.com/office/drawing/2014/main" id="{6BB9DC73-CE95-0B4E-6848-9F1266E1947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289812" y="1624255"/>
            <a:ext cx="6190476" cy="38761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9058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4B4F4-A9B9-8CF3-BE02-BB6F9B5BC4AF}"/>
              </a:ext>
            </a:extLst>
          </p:cNvPr>
          <p:cNvSpPr>
            <a:spLocks noGrp="1"/>
          </p:cNvSpPr>
          <p:nvPr>
            <p:ph type="title"/>
          </p:nvPr>
        </p:nvSpPr>
        <p:spPr>
          <a:xfrm>
            <a:off x="1141413" y="618518"/>
            <a:ext cx="9905998" cy="833764"/>
          </a:xfrm>
        </p:spPr>
        <p:txBody>
          <a:bodyPr/>
          <a:lstStyle/>
          <a:p>
            <a:r>
              <a:rPr lang="en-IN" dirty="0">
                <a:solidFill>
                  <a:srgbClr val="FF0000"/>
                </a:solidFill>
              </a:rPr>
              <a:t>Introduction</a:t>
            </a:r>
          </a:p>
        </p:txBody>
      </p:sp>
      <p:sp>
        <p:nvSpPr>
          <p:cNvPr id="3" name="Content Placeholder 2">
            <a:extLst>
              <a:ext uri="{FF2B5EF4-FFF2-40B4-BE49-F238E27FC236}">
                <a16:creationId xmlns:a16="http://schemas.microsoft.com/office/drawing/2014/main" id="{B8574FAD-F40F-7B60-A678-83AE97F96E47}"/>
              </a:ext>
            </a:extLst>
          </p:cNvPr>
          <p:cNvSpPr>
            <a:spLocks noGrp="1"/>
          </p:cNvSpPr>
          <p:nvPr>
            <p:ph idx="1"/>
          </p:nvPr>
        </p:nvSpPr>
        <p:spPr>
          <a:xfrm>
            <a:off x="1141412" y="1312433"/>
            <a:ext cx="9905999" cy="4478768"/>
          </a:xfrm>
        </p:spPr>
        <p:txBody>
          <a:bodyPr/>
          <a:lstStyle/>
          <a:p>
            <a:pPr algn="just"/>
            <a:r>
              <a:rPr lang="en-US" b="0" i="0" dirty="0">
                <a:solidFill>
                  <a:schemeClr val="bg1"/>
                </a:solidFill>
                <a:effectLst/>
                <a:latin typeface="Poppins" panose="00000500000000000000" pitchFamily="2" charset="0"/>
              </a:rPr>
              <a:t>A transistor is a type of </a:t>
            </a:r>
            <a:r>
              <a:rPr lang="en-US" dirty="0">
                <a:solidFill>
                  <a:schemeClr val="bg1"/>
                </a:solidFill>
                <a:latin typeface="Poppins" panose="00000500000000000000" pitchFamily="2" charset="0"/>
              </a:rPr>
              <a:t>semiconductor</a:t>
            </a:r>
            <a:r>
              <a:rPr lang="en-US" b="0" i="0" dirty="0">
                <a:solidFill>
                  <a:schemeClr val="bg1"/>
                </a:solidFill>
                <a:effectLst/>
                <a:latin typeface="Poppins" panose="00000500000000000000" pitchFamily="2" charset="0"/>
              </a:rPr>
              <a:t> device that can be used to conduct and insulate electric current or voltage. </a:t>
            </a:r>
          </a:p>
          <a:p>
            <a:pPr algn="just"/>
            <a:r>
              <a:rPr lang="en-US" b="0" i="0" dirty="0">
                <a:solidFill>
                  <a:schemeClr val="bg1"/>
                </a:solidFill>
                <a:effectLst/>
                <a:latin typeface="Poppins" panose="00000500000000000000" pitchFamily="2" charset="0"/>
              </a:rPr>
              <a:t>A transistor basically acts as a switch and an amplifier. </a:t>
            </a:r>
          </a:p>
          <a:p>
            <a:pPr algn="just"/>
            <a:r>
              <a:rPr lang="en-US" b="0" i="0" dirty="0">
                <a:solidFill>
                  <a:schemeClr val="bg1"/>
                </a:solidFill>
                <a:effectLst/>
                <a:latin typeface="Poppins" panose="00000500000000000000" pitchFamily="2" charset="0"/>
              </a:rPr>
              <a:t>In simple words, we can say that a transistor is a miniature device that is used to control or regulate the flow of electronic signals.</a:t>
            </a:r>
            <a:endParaRPr lang="en-IN" dirty="0">
              <a:solidFill>
                <a:schemeClr val="bg1"/>
              </a:solidFill>
            </a:endParaRPr>
          </a:p>
        </p:txBody>
      </p:sp>
    </p:spTree>
    <p:extLst>
      <p:ext uri="{BB962C8B-B14F-4D97-AF65-F5344CB8AC3E}">
        <p14:creationId xmlns:p14="http://schemas.microsoft.com/office/powerpoint/2010/main" val="3810799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0CBBA-66A0-E853-D974-2DE8B12465D1}"/>
              </a:ext>
            </a:extLst>
          </p:cNvPr>
          <p:cNvSpPr>
            <a:spLocks noGrp="1"/>
          </p:cNvSpPr>
          <p:nvPr>
            <p:ph type="title"/>
          </p:nvPr>
        </p:nvSpPr>
        <p:spPr>
          <a:xfrm>
            <a:off x="1141413" y="618518"/>
            <a:ext cx="9905998" cy="747703"/>
          </a:xfrm>
        </p:spPr>
        <p:txBody>
          <a:bodyPr/>
          <a:lstStyle/>
          <a:p>
            <a:r>
              <a:rPr lang="en-IN" dirty="0">
                <a:solidFill>
                  <a:srgbClr val="FF0000"/>
                </a:solidFill>
              </a:rPr>
              <a:t>description</a:t>
            </a:r>
          </a:p>
        </p:txBody>
      </p:sp>
      <p:sp>
        <p:nvSpPr>
          <p:cNvPr id="3" name="Content Placeholder 2">
            <a:extLst>
              <a:ext uri="{FF2B5EF4-FFF2-40B4-BE49-F238E27FC236}">
                <a16:creationId xmlns:a16="http://schemas.microsoft.com/office/drawing/2014/main" id="{B04D9390-24FC-D0CA-0D8E-0A8C15A79F0E}"/>
              </a:ext>
            </a:extLst>
          </p:cNvPr>
          <p:cNvSpPr>
            <a:spLocks noGrp="1"/>
          </p:cNvSpPr>
          <p:nvPr>
            <p:ph idx="1"/>
          </p:nvPr>
        </p:nvSpPr>
        <p:spPr>
          <a:xfrm>
            <a:off x="1141412" y="1366221"/>
            <a:ext cx="9905999" cy="4424980"/>
          </a:xfrm>
        </p:spPr>
        <p:txBody>
          <a:bodyPr>
            <a:normAutofit fontScale="77500" lnSpcReduction="20000"/>
          </a:bodyPr>
          <a:lstStyle/>
          <a:p>
            <a:pPr algn="just"/>
            <a:r>
              <a:rPr lang="en-IN" dirty="0">
                <a:solidFill>
                  <a:schemeClr val="bg1"/>
                </a:solidFill>
                <a:latin typeface="Poppins" panose="00000500000000000000" pitchFamily="2" charset="0"/>
                <a:cs typeface="Poppins" panose="00000500000000000000" pitchFamily="2" charset="0"/>
              </a:rPr>
              <a:t>Here, we take the BJT Transistor</a:t>
            </a:r>
          </a:p>
          <a:p>
            <a:pPr algn="just"/>
            <a:r>
              <a:rPr lang="en-US" b="0" i="0" dirty="0">
                <a:solidFill>
                  <a:schemeClr val="bg1"/>
                </a:solidFill>
                <a:effectLst/>
                <a:latin typeface="Poppins" panose="00000500000000000000" pitchFamily="2" charset="0"/>
              </a:rPr>
              <a:t>Furthermore, there are two types of BJT, and they include:</a:t>
            </a:r>
          </a:p>
          <a:p>
            <a:pPr algn="just">
              <a:buFont typeface="Arial" panose="020B0604020202020204" pitchFamily="34" charset="0"/>
              <a:buChar char="•"/>
            </a:pPr>
            <a:r>
              <a:rPr lang="en-US" b="0" i="0" dirty="0">
                <a:solidFill>
                  <a:schemeClr val="bg1"/>
                </a:solidFill>
                <a:effectLst/>
                <a:latin typeface="Poppins" panose="00000500000000000000" pitchFamily="2" charset="0"/>
              </a:rPr>
              <a:t>P-N-P Transistor: It is a type of BJT where one n-type material is introduced or placed between two p-type materials. In such a configuration, the device will control the flow of current. PNP transistor consists of 2 crystal diodes which are connected in series. The right side and left side of the diodes are known as the collector-base diode and emitter-base diode, respectively.</a:t>
            </a:r>
          </a:p>
          <a:p>
            <a:pPr algn="just">
              <a:buFont typeface="Arial" panose="020B0604020202020204" pitchFamily="34" charset="0"/>
              <a:buChar char="•"/>
            </a:pPr>
            <a:r>
              <a:rPr lang="en-US" b="0" i="0" dirty="0">
                <a:solidFill>
                  <a:schemeClr val="bg1"/>
                </a:solidFill>
                <a:effectLst/>
                <a:latin typeface="Poppins" panose="00000500000000000000" pitchFamily="2" charset="0"/>
              </a:rPr>
              <a:t>N-P-N Transistor: In this transistor, we will find one p-type material that is present between two n-type materials. N-P-N transistor is basically used to amplify weak signals to strong signals. In an NPN transistor, the electrons move from the emitter to the collector region, resulting in the formation of current in the transistor. This transistor is widely used in the circuit.</a:t>
            </a:r>
          </a:p>
          <a:p>
            <a:endParaRPr lang="en-IN" dirty="0">
              <a:solidFill>
                <a:schemeClr val="bg1"/>
              </a:solidFill>
            </a:endParaRPr>
          </a:p>
        </p:txBody>
      </p:sp>
    </p:spTree>
    <p:extLst>
      <p:ext uri="{BB962C8B-B14F-4D97-AF65-F5344CB8AC3E}">
        <p14:creationId xmlns:p14="http://schemas.microsoft.com/office/powerpoint/2010/main" val="4205336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P-N-P and N-P-N Transistor">
            <a:extLst>
              <a:ext uri="{FF2B5EF4-FFF2-40B4-BE49-F238E27FC236}">
                <a16:creationId xmlns:a16="http://schemas.microsoft.com/office/drawing/2014/main" id="{03DD0EE2-8C97-B80C-0FC7-5C254805BAA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97280" y="677731"/>
            <a:ext cx="9897035" cy="56800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3992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F17A-E145-209D-2E54-DADBEFFB2E25}"/>
              </a:ext>
            </a:extLst>
          </p:cNvPr>
          <p:cNvSpPr>
            <a:spLocks noGrp="1"/>
          </p:cNvSpPr>
          <p:nvPr>
            <p:ph type="title"/>
          </p:nvPr>
        </p:nvSpPr>
        <p:spPr>
          <a:xfrm>
            <a:off x="1141413" y="618518"/>
            <a:ext cx="9905998" cy="650884"/>
          </a:xfrm>
        </p:spPr>
        <p:txBody>
          <a:bodyPr/>
          <a:lstStyle/>
          <a:p>
            <a:r>
              <a:rPr lang="en-IN" dirty="0">
                <a:solidFill>
                  <a:srgbClr val="FF0000"/>
                </a:solidFill>
              </a:rPr>
              <a:t>How to work??</a:t>
            </a:r>
          </a:p>
        </p:txBody>
      </p:sp>
      <p:sp>
        <p:nvSpPr>
          <p:cNvPr id="3" name="Content Placeholder 2">
            <a:extLst>
              <a:ext uri="{FF2B5EF4-FFF2-40B4-BE49-F238E27FC236}">
                <a16:creationId xmlns:a16="http://schemas.microsoft.com/office/drawing/2014/main" id="{2E89D167-543A-C95F-7441-8A3980D1BC8E}"/>
              </a:ext>
            </a:extLst>
          </p:cNvPr>
          <p:cNvSpPr>
            <a:spLocks noGrp="1"/>
          </p:cNvSpPr>
          <p:nvPr>
            <p:ph idx="1"/>
          </p:nvPr>
        </p:nvSpPr>
        <p:spPr>
          <a:xfrm>
            <a:off x="1141412" y="1269402"/>
            <a:ext cx="9905999" cy="4521799"/>
          </a:xfrm>
        </p:spPr>
        <p:txBody>
          <a:bodyPr>
            <a:normAutofit lnSpcReduction="10000"/>
          </a:bodyPr>
          <a:lstStyle/>
          <a:p>
            <a:pPr algn="just"/>
            <a:r>
              <a:rPr lang="en-US" b="0" i="0" dirty="0">
                <a:solidFill>
                  <a:schemeClr val="bg1"/>
                </a:solidFill>
                <a:effectLst/>
                <a:latin typeface="Poppins" panose="00000500000000000000" pitchFamily="2" charset="0"/>
              </a:rPr>
              <a:t>The emitter of the NPN device is made of n-type material; hence, the majority of carriers are electrons. When the base-emitter junction is forward-biased, the electrons will move from the n-type region towards the p-type region, and the minority carrier holes move towards the n-type region.</a:t>
            </a:r>
          </a:p>
          <a:p>
            <a:pPr algn="just"/>
            <a:r>
              <a:rPr lang="en-US" b="0" i="0" dirty="0">
                <a:solidFill>
                  <a:schemeClr val="bg1"/>
                </a:solidFill>
                <a:effectLst/>
                <a:latin typeface="Poppins" panose="00000500000000000000" pitchFamily="2" charset="0"/>
              </a:rPr>
              <a:t>When they meet each other, they will combine, enabling a current to flow across the junction. When the junction is reverse-biased, the holes and electrons move away from the junction, and now, the depletion region forms between the two areas and no current will flow through it.</a:t>
            </a:r>
          </a:p>
          <a:p>
            <a:endParaRPr lang="en-IN" dirty="0"/>
          </a:p>
        </p:txBody>
      </p:sp>
    </p:spTree>
    <p:extLst>
      <p:ext uri="{BB962C8B-B14F-4D97-AF65-F5344CB8AC3E}">
        <p14:creationId xmlns:p14="http://schemas.microsoft.com/office/powerpoint/2010/main" val="34501593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Operation of NPN Transistor">
            <a:extLst>
              <a:ext uri="{FF2B5EF4-FFF2-40B4-BE49-F238E27FC236}">
                <a16:creationId xmlns:a16="http://schemas.microsoft.com/office/drawing/2014/main" id="{B9BE63EE-B09E-196C-1ED9-D891D13CD15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88950" y="720762"/>
            <a:ext cx="8487783" cy="51421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3941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DD0E0C-5C76-9299-3CF1-21AF150DDC9E}"/>
              </a:ext>
            </a:extLst>
          </p:cNvPr>
          <p:cNvSpPr>
            <a:spLocks noGrp="1"/>
          </p:cNvSpPr>
          <p:nvPr>
            <p:ph idx="1"/>
          </p:nvPr>
        </p:nvSpPr>
        <p:spPr>
          <a:xfrm>
            <a:off x="1141412" y="978946"/>
            <a:ext cx="9616235" cy="4812255"/>
          </a:xfrm>
        </p:spPr>
        <p:txBody>
          <a:bodyPr>
            <a:normAutofit/>
          </a:bodyPr>
          <a:lstStyle/>
          <a:p>
            <a:pPr algn="just"/>
            <a:r>
              <a:rPr lang="en-US" b="0" i="0" dirty="0">
                <a:solidFill>
                  <a:schemeClr val="bg1"/>
                </a:solidFill>
                <a:effectLst/>
                <a:latin typeface="Poppins" panose="00000500000000000000" pitchFamily="2" charset="0"/>
              </a:rPr>
              <a:t>When a current flows between the base and emitter, the electrons will leave the emitter and flow into the base</a:t>
            </a:r>
            <a:r>
              <a:rPr lang="en-US" dirty="0">
                <a:solidFill>
                  <a:schemeClr val="bg1"/>
                </a:solidFill>
                <a:latin typeface="Poppins" panose="00000500000000000000" pitchFamily="2" charset="0"/>
              </a:rPr>
              <a:t>.</a:t>
            </a:r>
            <a:r>
              <a:rPr lang="en-US" b="0" i="0" dirty="0">
                <a:solidFill>
                  <a:schemeClr val="bg1"/>
                </a:solidFill>
                <a:effectLst/>
                <a:latin typeface="Poppins" panose="00000500000000000000" pitchFamily="2" charset="0"/>
              </a:rPr>
              <a:t> Normally, the electrons will combine when they reach the depletion region.</a:t>
            </a:r>
          </a:p>
          <a:p>
            <a:endParaRPr lang="en-IN" dirty="0"/>
          </a:p>
        </p:txBody>
      </p:sp>
    </p:spTree>
    <p:extLst>
      <p:ext uri="{BB962C8B-B14F-4D97-AF65-F5344CB8AC3E}">
        <p14:creationId xmlns:p14="http://schemas.microsoft.com/office/powerpoint/2010/main" val="5029112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A62F7-C691-C461-B86F-0FA4D92951FE}"/>
              </a:ext>
            </a:extLst>
          </p:cNvPr>
          <p:cNvSpPr>
            <a:spLocks noGrp="1"/>
          </p:cNvSpPr>
          <p:nvPr>
            <p:ph type="title"/>
          </p:nvPr>
        </p:nvSpPr>
        <p:spPr>
          <a:xfrm>
            <a:off x="1141413" y="618518"/>
            <a:ext cx="9905998" cy="693915"/>
          </a:xfrm>
        </p:spPr>
        <p:txBody>
          <a:bodyPr/>
          <a:lstStyle/>
          <a:p>
            <a:r>
              <a:rPr lang="en-IN" dirty="0">
                <a:solidFill>
                  <a:srgbClr val="FF0000"/>
                </a:solidFill>
              </a:rPr>
              <a:t>Applications</a:t>
            </a:r>
          </a:p>
        </p:txBody>
      </p:sp>
      <p:sp>
        <p:nvSpPr>
          <p:cNvPr id="3" name="Content Placeholder 2">
            <a:extLst>
              <a:ext uri="{FF2B5EF4-FFF2-40B4-BE49-F238E27FC236}">
                <a16:creationId xmlns:a16="http://schemas.microsoft.com/office/drawing/2014/main" id="{C54F0B29-178B-8480-7659-DDB6E6F61783}"/>
              </a:ext>
            </a:extLst>
          </p:cNvPr>
          <p:cNvSpPr>
            <a:spLocks noGrp="1"/>
          </p:cNvSpPr>
          <p:nvPr>
            <p:ph idx="1"/>
          </p:nvPr>
        </p:nvSpPr>
        <p:spPr>
          <a:xfrm>
            <a:off x="1141412" y="1312433"/>
            <a:ext cx="9905999" cy="4478768"/>
          </a:xfrm>
        </p:spPr>
        <p:txBody>
          <a:bodyPr/>
          <a:lstStyle/>
          <a:p>
            <a:r>
              <a:rPr lang="en-US" dirty="0">
                <a:solidFill>
                  <a:schemeClr val="bg1"/>
                </a:solidFill>
                <a:latin typeface="Google Sans"/>
              </a:rPr>
              <a:t>C</a:t>
            </a:r>
            <a:r>
              <a:rPr lang="en-US" b="0" i="0" dirty="0">
                <a:solidFill>
                  <a:schemeClr val="bg1"/>
                </a:solidFill>
                <a:effectLst/>
                <a:latin typeface="Google Sans"/>
              </a:rPr>
              <a:t>ameras</a:t>
            </a:r>
          </a:p>
          <a:p>
            <a:r>
              <a:rPr lang="en-US" b="0" i="0" dirty="0">
                <a:solidFill>
                  <a:schemeClr val="bg1"/>
                </a:solidFill>
                <a:effectLst/>
                <a:latin typeface="Google Sans"/>
              </a:rPr>
              <a:t>Calculators</a:t>
            </a:r>
          </a:p>
          <a:p>
            <a:r>
              <a:rPr lang="en-US" b="0" i="0" dirty="0">
                <a:solidFill>
                  <a:schemeClr val="bg1"/>
                </a:solidFill>
                <a:effectLst/>
                <a:latin typeface="Google Sans"/>
              </a:rPr>
              <a:t>Watches/Mobile phones/laptop/desktop</a:t>
            </a:r>
          </a:p>
          <a:p>
            <a:r>
              <a:rPr lang="en-US" dirty="0">
                <a:solidFill>
                  <a:schemeClr val="bg1"/>
                </a:solidFill>
                <a:latin typeface="Google Sans"/>
              </a:rPr>
              <a:t>Highly suitable for low power applications</a:t>
            </a:r>
          </a:p>
          <a:p>
            <a:endParaRPr lang="en-IN" dirty="0">
              <a:solidFill>
                <a:schemeClr val="bg1"/>
              </a:solidFill>
            </a:endParaRPr>
          </a:p>
        </p:txBody>
      </p:sp>
    </p:spTree>
    <p:extLst>
      <p:ext uri="{BB962C8B-B14F-4D97-AF65-F5344CB8AC3E}">
        <p14:creationId xmlns:p14="http://schemas.microsoft.com/office/powerpoint/2010/main" val="38278823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0E6DEF-4E60-4D85-CEED-FBD927465A68}"/>
              </a:ext>
            </a:extLst>
          </p:cNvPr>
          <p:cNvSpPr>
            <a:spLocks noGrp="1"/>
          </p:cNvSpPr>
          <p:nvPr>
            <p:ph idx="1"/>
          </p:nvPr>
        </p:nvSpPr>
        <p:spPr>
          <a:xfrm>
            <a:off x="1141413" y="2076226"/>
            <a:ext cx="3323012" cy="3714975"/>
          </a:xfrm>
        </p:spPr>
        <p:txBody>
          <a:bodyPr/>
          <a:lstStyle/>
          <a:p>
            <a:r>
              <a:rPr lang="en-US" dirty="0">
                <a:solidFill>
                  <a:schemeClr val="bg1"/>
                </a:solidFill>
              </a:rPr>
              <a:t>Introduction</a:t>
            </a:r>
          </a:p>
          <a:p>
            <a:r>
              <a:rPr lang="en-US" dirty="0">
                <a:solidFill>
                  <a:schemeClr val="bg1"/>
                </a:solidFill>
              </a:rPr>
              <a:t>Types and Working</a:t>
            </a:r>
          </a:p>
          <a:p>
            <a:r>
              <a:rPr lang="en-US" dirty="0">
                <a:solidFill>
                  <a:schemeClr val="bg1"/>
                </a:solidFill>
              </a:rPr>
              <a:t>Applications </a:t>
            </a:r>
            <a:endParaRPr lang="en-IN" dirty="0">
              <a:solidFill>
                <a:schemeClr val="bg1"/>
              </a:solidFill>
            </a:endParaRPr>
          </a:p>
        </p:txBody>
      </p:sp>
      <p:sp>
        <p:nvSpPr>
          <p:cNvPr id="4" name="Content Placeholder 2">
            <a:extLst>
              <a:ext uri="{FF2B5EF4-FFF2-40B4-BE49-F238E27FC236}">
                <a16:creationId xmlns:a16="http://schemas.microsoft.com/office/drawing/2014/main" id="{9EEACEA1-C419-CC34-8AEB-56F59D013480}"/>
              </a:ext>
            </a:extLst>
          </p:cNvPr>
          <p:cNvSpPr txBox="1">
            <a:spLocks/>
          </p:cNvSpPr>
          <p:nvPr/>
        </p:nvSpPr>
        <p:spPr>
          <a:xfrm>
            <a:off x="5198839" y="2121048"/>
            <a:ext cx="3323012" cy="181266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endParaRPr lang="en-US" dirty="0">
              <a:solidFill>
                <a:schemeClr val="bg1"/>
              </a:solidFill>
            </a:endParaRPr>
          </a:p>
        </p:txBody>
      </p:sp>
      <p:sp>
        <p:nvSpPr>
          <p:cNvPr id="5" name="Title 1">
            <a:extLst>
              <a:ext uri="{FF2B5EF4-FFF2-40B4-BE49-F238E27FC236}">
                <a16:creationId xmlns:a16="http://schemas.microsoft.com/office/drawing/2014/main" id="{51BA85A5-0AB3-D82A-D199-A86BF556C8B3}"/>
              </a:ext>
            </a:extLst>
          </p:cNvPr>
          <p:cNvSpPr txBox="1">
            <a:spLocks/>
          </p:cNvSpPr>
          <p:nvPr/>
        </p:nvSpPr>
        <p:spPr>
          <a:xfrm>
            <a:off x="1293813" y="770918"/>
            <a:ext cx="9905998" cy="73694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dirty="0">
                <a:solidFill>
                  <a:srgbClr val="FF0000"/>
                </a:solidFill>
              </a:rPr>
              <a:t>Vacuum tube</a:t>
            </a:r>
          </a:p>
        </p:txBody>
      </p:sp>
      <p:sp>
        <p:nvSpPr>
          <p:cNvPr id="6" name="Title 1">
            <a:extLst>
              <a:ext uri="{FF2B5EF4-FFF2-40B4-BE49-F238E27FC236}">
                <a16:creationId xmlns:a16="http://schemas.microsoft.com/office/drawing/2014/main" id="{6DBC6EAD-3C60-5F9A-B1B7-4EDC529343DC}"/>
              </a:ext>
            </a:extLst>
          </p:cNvPr>
          <p:cNvSpPr txBox="1">
            <a:spLocks/>
          </p:cNvSpPr>
          <p:nvPr/>
        </p:nvSpPr>
        <p:spPr>
          <a:xfrm rot="10800000" flipV="1">
            <a:off x="4830182" y="1850315"/>
            <a:ext cx="5282005" cy="87248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endParaRPr lang="en-IN" dirty="0">
              <a:solidFill>
                <a:srgbClr val="FF0000"/>
              </a:solidFill>
            </a:endParaRPr>
          </a:p>
        </p:txBody>
      </p:sp>
      <p:pic>
        <p:nvPicPr>
          <p:cNvPr id="1028" name="Picture 4" descr="ECH81 Vacuum Tube, Packaging Type: Single Piece Pack at Rs 3780 in New Delhi">
            <a:extLst>
              <a:ext uri="{FF2B5EF4-FFF2-40B4-BE49-F238E27FC236}">
                <a16:creationId xmlns:a16="http://schemas.microsoft.com/office/drawing/2014/main" id="{EE418C12-6942-8F37-49EC-3BF175E9AF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0181" y="1247886"/>
            <a:ext cx="5561705" cy="47226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90926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E94DF-515F-30EA-87A1-0699EFBA097D}"/>
              </a:ext>
            </a:extLst>
          </p:cNvPr>
          <p:cNvSpPr>
            <a:spLocks noGrp="1"/>
          </p:cNvSpPr>
          <p:nvPr>
            <p:ph type="title"/>
          </p:nvPr>
        </p:nvSpPr>
        <p:spPr>
          <a:xfrm>
            <a:off x="1141413" y="618518"/>
            <a:ext cx="9905998" cy="650884"/>
          </a:xfrm>
        </p:spPr>
        <p:txBody>
          <a:bodyPr/>
          <a:lstStyle/>
          <a:p>
            <a:r>
              <a:rPr lang="en-IN" dirty="0">
                <a:solidFill>
                  <a:srgbClr val="FF0000"/>
                </a:solidFill>
              </a:rPr>
              <a:t>Switching  devices</a:t>
            </a:r>
          </a:p>
        </p:txBody>
      </p:sp>
      <p:sp>
        <p:nvSpPr>
          <p:cNvPr id="3" name="Content Placeholder 2">
            <a:extLst>
              <a:ext uri="{FF2B5EF4-FFF2-40B4-BE49-F238E27FC236}">
                <a16:creationId xmlns:a16="http://schemas.microsoft.com/office/drawing/2014/main" id="{BBF56334-5466-6EEC-81C2-31033695A1D5}"/>
              </a:ext>
            </a:extLst>
          </p:cNvPr>
          <p:cNvSpPr>
            <a:spLocks noGrp="1"/>
          </p:cNvSpPr>
          <p:nvPr>
            <p:ph idx="1"/>
          </p:nvPr>
        </p:nvSpPr>
        <p:spPr>
          <a:xfrm>
            <a:off x="1141412" y="1269402"/>
            <a:ext cx="9905999" cy="4521799"/>
          </a:xfrm>
        </p:spPr>
        <p:txBody>
          <a:bodyPr/>
          <a:lstStyle/>
          <a:p>
            <a:r>
              <a:rPr lang="en-US" dirty="0">
                <a:solidFill>
                  <a:schemeClr val="bg1"/>
                </a:solidFill>
              </a:rPr>
              <a:t>Relay</a:t>
            </a:r>
          </a:p>
          <a:p>
            <a:r>
              <a:rPr lang="en-US" dirty="0">
                <a:solidFill>
                  <a:schemeClr val="bg1"/>
                </a:solidFill>
              </a:rPr>
              <a:t>Transistor</a:t>
            </a:r>
          </a:p>
          <a:p>
            <a:r>
              <a:rPr lang="en-US" dirty="0">
                <a:solidFill>
                  <a:schemeClr val="bg1"/>
                </a:solidFill>
              </a:rPr>
              <a:t>Vacuum tubes</a:t>
            </a:r>
          </a:p>
          <a:p>
            <a:r>
              <a:rPr lang="en-US" dirty="0">
                <a:solidFill>
                  <a:schemeClr val="bg1"/>
                </a:solidFill>
              </a:rPr>
              <a:t>Optocoupler</a:t>
            </a:r>
          </a:p>
          <a:p>
            <a:r>
              <a:rPr lang="en-US" dirty="0">
                <a:solidFill>
                  <a:schemeClr val="bg1"/>
                </a:solidFill>
              </a:rPr>
              <a:t>Contactor Devices</a:t>
            </a:r>
          </a:p>
          <a:p>
            <a:r>
              <a:rPr lang="en-US" dirty="0">
                <a:solidFill>
                  <a:schemeClr val="bg1"/>
                </a:solidFill>
              </a:rPr>
              <a:t>MCB </a:t>
            </a:r>
          </a:p>
          <a:p>
            <a:r>
              <a:rPr lang="en-US" dirty="0">
                <a:solidFill>
                  <a:schemeClr val="bg1"/>
                </a:solidFill>
              </a:rPr>
              <a:t>Relay vs Transistor vs Vacuum tube vs Optocoupler vs Contactor vs MCB </a:t>
            </a:r>
            <a:endParaRPr lang="en-IN" dirty="0">
              <a:solidFill>
                <a:schemeClr val="bg1"/>
              </a:solidFill>
            </a:endParaRPr>
          </a:p>
        </p:txBody>
      </p:sp>
    </p:spTree>
    <p:extLst>
      <p:ext uri="{BB962C8B-B14F-4D97-AF65-F5344CB8AC3E}">
        <p14:creationId xmlns:p14="http://schemas.microsoft.com/office/powerpoint/2010/main" val="8234293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885FE-6C6C-222F-F97D-0FB5CECDEF88}"/>
              </a:ext>
            </a:extLst>
          </p:cNvPr>
          <p:cNvSpPr>
            <a:spLocks noGrp="1"/>
          </p:cNvSpPr>
          <p:nvPr>
            <p:ph type="title"/>
          </p:nvPr>
        </p:nvSpPr>
        <p:spPr>
          <a:xfrm>
            <a:off x="1141413" y="618519"/>
            <a:ext cx="9905998" cy="607854"/>
          </a:xfrm>
        </p:spPr>
        <p:txBody>
          <a:bodyPr>
            <a:normAutofit/>
          </a:bodyPr>
          <a:lstStyle/>
          <a:p>
            <a:r>
              <a:rPr lang="en-US" dirty="0">
                <a:solidFill>
                  <a:srgbClr val="FF0000"/>
                </a:solidFill>
              </a:rPr>
              <a:t>Introduction</a:t>
            </a:r>
            <a:endParaRPr lang="en-IN" dirty="0">
              <a:solidFill>
                <a:srgbClr val="FF0000"/>
              </a:solidFill>
            </a:endParaRPr>
          </a:p>
        </p:txBody>
      </p:sp>
      <p:sp>
        <p:nvSpPr>
          <p:cNvPr id="3" name="Content Placeholder 2">
            <a:extLst>
              <a:ext uri="{FF2B5EF4-FFF2-40B4-BE49-F238E27FC236}">
                <a16:creationId xmlns:a16="http://schemas.microsoft.com/office/drawing/2014/main" id="{8D44D1D5-2D88-02D8-BFA5-16CBB3E14115}"/>
              </a:ext>
            </a:extLst>
          </p:cNvPr>
          <p:cNvSpPr>
            <a:spLocks noGrp="1"/>
          </p:cNvSpPr>
          <p:nvPr>
            <p:ph idx="1"/>
          </p:nvPr>
        </p:nvSpPr>
        <p:spPr>
          <a:xfrm>
            <a:off x="796066" y="1226373"/>
            <a:ext cx="10338099" cy="4564828"/>
          </a:xfrm>
        </p:spPr>
        <p:txBody>
          <a:bodyPr>
            <a:normAutofit/>
          </a:bodyPr>
          <a:lstStyle/>
          <a:p>
            <a:pPr algn="just"/>
            <a:r>
              <a:rPr lang="en-IN" dirty="0">
                <a:solidFill>
                  <a:schemeClr val="bg1"/>
                </a:solidFill>
              </a:rPr>
              <a:t>The vacuum is device that </a:t>
            </a:r>
            <a:r>
              <a:rPr lang="en-US" b="0" i="0" dirty="0">
                <a:solidFill>
                  <a:schemeClr val="bg1"/>
                </a:solidFill>
                <a:effectLst/>
                <a:latin typeface="inter-regular"/>
              </a:rPr>
              <a:t>contains electrodes to control electron flow.</a:t>
            </a:r>
          </a:p>
          <a:p>
            <a:pPr algn="just"/>
            <a:r>
              <a:rPr lang="en-US" b="0" i="0" dirty="0">
                <a:solidFill>
                  <a:srgbClr val="333333"/>
                </a:solidFill>
                <a:effectLst/>
                <a:latin typeface="inter-regular"/>
              </a:rPr>
              <a:t>The vacuum tube produces electrons and an anode as it was made of a cathode, and the anode collects the electrons called a diode.</a:t>
            </a:r>
          </a:p>
          <a:p>
            <a:pPr algn="just"/>
            <a:r>
              <a:rPr lang="en-US" b="0" i="0" dirty="0">
                <a:solidFill>
                  <a:srgbClr val="333333"/>
                </a:solidFill>
                <a:effectLst/>
                <a:latin typeface="inter-regular"/>
              </a:rPr>
              <a:t>In early computers, it was also used as a switch or an amplifier, and it is also known as a valve or an electron tube.</a:t>
            </a:r>
            <a:endParaRPr lang="en-US" dirty="0">
              <a:solidFill>
                <a:schemeClr val="bg1"/>
              </a:solidFill>
              <a:latin typeface="inter-regular"/>
            </a:endParaRPr>
          </a:p>
          <a:p>
            <a:endParaRPr lang="en-IN" dirty="0">
              <a:solidFill>
                <a:schemeClr val="bg1"/>
              </a:solidFill>
            </a:endParaRPr>
          </a:p>
        </p:txBody>
      </p:sp>
    </p:spTree>
    <p:extLst>
      <p:ext uri="{BB962C8B-B14F-4D97-AF65-F5344CB8AC3E}">
        <p14:creationId xmlns:p14="http://schemas.microsoft.com/office/powerpoint/2010/main" val="13869426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EF9A7-81CA-781A-416D-32EEDCAB649F}"/>
              </a:ext>
            </a:extLst>
          </p:cNvPr>
          <p:cNvSpPr>
            <a:spLocks noGrp="1"/>
          </p:cNvSpPr>
          <p:nvPr>
            <p:ph type="title"/>
          </p:nvPr>
        </p:nvSpPr>
        <p:spPr>
          <a:xfrm>
            <a:off x="1141413" y="618519"/>
            <a:ext cx="9905998" cy="607854"/>
          </a:xfrm>
        </p:spPr>
        <p:txBody>
          <a:bodyPr/>
          <a:lstStyle/>
          <a:p>
            <a:r>
              <a:rPr lang="en-IN" dirty="0">
                <a:solidFill>
                  <a:srgbClr val="FF0000"/>
                </a:solidFill>
              </a:rPr>
              <a:t>Types and working </a:t>
            </a:r>
          </a:p>
        </p:txBody>
      </p:sp>
      <p:sp>
        <p:nvSpPr>
          <p:cNvPr id="3" name="Content Placeholder 2">
            <a:extLst>
              <a:ext uri="{FF2B5EF4-FFF2-40B4-BE49-F238E27FC236}">
                <a16:creationId xmlns:a16="http://schemas.microsoft.com/office/drawing/2014/main" id="{DCF54680-D7E4-368D-D1DD-1C26EAD92043}"/>
              </a:ext>
            </a:extLst>
          </p:cNvPr>
          <p:cNvSpPr>
            <a:spLocks noGrp="1"/>
          </p:cNvSpPr>
          <p:nvPr>
            <p:ph idx="1"/>
          </p:nvPr>
        </p:nvSpPr>
        <p:spPr>
          <a:xfrm>
            <a:off x="699248" y="1420009"/>
            <a:ext cx="10628554" cy="3829724"/>
          </a:xfrm>
        </p:spPr>
        <p:txBody>
          <a:bodyPr/>
          <a:lstStyle/>
          <a:p>
            <a:pPr algn="just"/>
            <a:r>
              <a:rPr lang="en-IN" dirty="0">
                <a:solidFill>
                  <a:schemeClr val="bg1"/>
                </a:solidFill>
              </a:rPr>
              <a:t>1)</a:t>
            </a:r>
            <a:r>
              <a:rPr lang="en-US" b="1" i="0" dirty="0">
                <a:solidFill>
                  <a:srgbClr val="333333"/>
                </a:solidFill>
                <a:effectLst/>
                <a:latin typeface="inter-bold"/>
              </a:rPr>
              <a:t> Diode Vacuum Tubes:</a:t>
            </a:r>
            <a:r>
              <a:rPr lang="en-US" b="0" i="0" dirty="0">
                <a:solidFill>
                  <a:srgbClr val="333333"/>
                </a:solidFill>
                <a:effectLst/>
                <a:latin typeface="inter-regular"/>
              </a:rPr>
              <a:t> The diode is the simplest form of the vacuum tube, which contains two terminals: an anode and a cathode. When the cathode is sufficiently heated, its electrons transfer from the surface due to the thermionic effect. If the cathode contains a higher electric potential and is applied to the anode, the cathode emits negatively charged electrons that are attracted to the anode. Then, the electric currents, via the convection, go in the direction of positive charges.</a:t>
            </a:r>
            <a:endParaRPr lang="en-IN" dirty="0">
              <a:solidFill>
                <a:schemeClr val="bg1"/>
              </a:solidFill>
            </a:endParaRPr>
          </a:p>
        </p:txBody>
      </p:sp>
    </p:spTree>
    <p:extLst>
      <p:ext uri="{BB962C8B-B14F-4D97-AF65-F5344CB8AC3E}">
        <p14:creationId xmlns:p14="http://schemas.microsoft.com/office/powerpoint/2010/main" val="11472445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9E2291D-D81E-5D62-9ACC-E818865F2C8B}"/>
              </a:ext>
            </a:extLst>
          </p:cNvPr>
          <p:cNvSpPr>
            <a:spLocks noGrp="1"/>
          </p:cNvSpPr>
          <p:nvPr>
            <p:ph idx="1"/>
          </p:nvPr>
        </p:nvSpPr>
        <p:spPr>
          <a:xfrm>
            <a:off x="925513" y="785813"/>
            <a:ext cx="10348912" cy="5005387"/>
          </a:xfrm>
        </p:spPr>
        <p:txBody>
          <a:bodyPr>
            <a:normAutofit/>
          </a:bodyPr>
          <a:lstStyle/>
          <a:p>
            <a:pPr algn="just"/>
            <a:r>
              <a:rPr lang="en-IN" b="1" i="0" dirty="0">
                <a:solidFill>
                  <a:srgbClr val="333333"/>
                </a:solidFill>
                <a:effectLst/>
                <a:latin typeface="inter-bold"/>
              </a:rPr>
              <a:t>2) Triode Vacuum Tubes: </a:t>
            </a:r>
            <a:r>
              <a:rPr lang="en-US" b="0" i="0" dirty="0">
                <a:solidFill>
                  <a:srgbClr val="333333"/>
                </a:solidFill>
                <a:effectLst/>
                <a:latin typeface="inter-regular"/>
              </a:rPr>
              <a:t>It is another type of vacuum tube where the electric currents flow from the high potential V+. However, a valve is still needed that allows controlling this flow. In a triode, more like a third terminal, a grid is needed that is placed between the cathode and the anode.</a:t>
            </a:r>
          </a:p>
          <a:p>
            <a:pPr algn="just"/>
            <a:r>
              <a:rPr lang="en-US" b="0" i="0" dirty="0">
                <a:solidFill>
                  <a:srgbClr val="333333"/>
                </a:solidFill>
                <a:effectLst/>
                <a:latin typeface="inter-regular"/>
              </a:rPr>
              <a:t>As compared to the cathode, when the electric potential of the grid is lower, the cathode emits electrons that are repelled and help to find difficulties to reach the anode and movement of electrons between the terminals. If the grid is negative enough, its current gets blocked.</a:t>
            </a:r>
            <a:endParaRPr lang="en-IN" dirty="0"/>
          </a:p>
        </p:txBody>
      </p:sp>
    </p:spTree>
    <p:extLst>
      <p:ext uri="{BB962C8B-B14F-4D97-AF65-F5344CB8AC3E}">
        <p14:creationId xmlns:p14="http://schemas.microsoft.com/office/powerpoint/2010/main" val="30351170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5F3748-A6AC-16D0-94D4-6B861CCE7E01}"/>
              </a:ext>
            </a:extLst>
          </p:cNvPr>
          <p:cNvSpPr>
            <a:spLocks noGrp="1"/>
          </p:cNvSpPr>
          <p:nvPr>
            <p:ph idx="1"/>
          </p:nvPr>
        </p:nvSpPr>
        <p:spPr>
          <a:xfrm>
            <a:off x="1141412" y="903642"/>
            <a:ext cx="9905999" cy="4887559"/>
          </a:xfrm>
        </p:spPr>
        <p:txBody>
          <a:bodyPr>
            <a:normAutofit lnSpcReduction="10000"/>
          </a:bodyPr>
          <a:lstStyle/>
          <a:p>
            <a:pPr algn="just"/>
            <a:r>
              <a:rPr lang="en-IN" dirty="0">
                <a:solidFill>
                  <a:schemeClr val="bg1"/>
                </a:solidFill>
              </a:rPr>
              <a:t>3)</a:t>
            </a:r>
            <a:r>
              <a:rPr lang="en-US" b="1" i="0" dirty="0">
                <a:solidFill>
                  <a:schemeClr val="bg1"/>
                </a:solidFill>
                <a:effectLst/>
                <a:latin typeface="inter-bold"/>
              </a:rPr>
              <a:t> Tetrode Vacuum Tubes:</a:t>
            </a:r>
            <a:r>
              <a:rPr lang="en-US" b="0" i="0" dirty="0">
                <a:solidFill>
                  <a:schemeClr val="bg1"/>
                </a:solidFill>
                <a:effectLst/>
                <a:latin typeface="inter-regular"/>
              </a:rPr>
              <a:t> The primary intention of the creation of the triode was related to the introduction of the tetrode vacuum tubes. Between the anode and the grid, the tetrode contains a fourth electrode called as the screen. The main objective of this advance component is to short the capacitance produced by the anode and the grid. The grid and the anode both work like a small-sized capacitor in a triode as they are located very close to one other, which may lead to instability and oscillations. While comparing with the cathode, if the screen consists of higher voltage but has lower voltage as compared to the anode, it reduces the inherent capacitance of the grid and the anode through working as an electrostatic screen between both (grid and anode). </a:t>
            </a:r>
            <a:endParaRPr lang="en-IN" dirty="0">
              <a:solidFill>
                <a:schemeClr val="bg1"/>
              </a:solidFill>
            </a:endParaRPr>
          </a:p>
        </p:txBody>
      </p:sp>
    </p:spTree>
    <p:extLst>
      <p:ext uri="{BB962C8B-B14F-4D97-AF65-F5344CB8AC3E}">
        <p14:creationId xmlns:p14="http://schemas.microsoft.com/office/powerpoint/2010/main" val="24702740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69421-696C-B21C-F320-E1BC6F0A36C9}"/>
              </a:ext>
            </a:extLst>
          </p:cNvPr>
          <p:cNvSpPr>
            <a:spLocks noGrp="1"/>
          </p:cNvSpPr>
          <p:nvPr>
            <p:ph type="title"/>
          </p:nvPr>
        </p:nvSpPr>
        <p:spPr>
          <a:xfrm>
            <a:off x="1141413" y="618518"/>
            <a:ext cx="9905998" cy="650884"/>
          </a:xfrm>
        </p:spPr>
        <p:txBody>
          <a:bodyPr/>
          <a:lstStyle/>
          <a:p>
            <a:r>
              <a:rPr lang="en-IN" dirty="0">
                <a:solidFill>
                  <a:srgbClr val="FF0000"/>
                </a:solidFill>
              </a:rPr>
              <a:t>pros &amp; cons</a:t>
            </a:r>
          </a:p>
        </p:txBody>
      </p:sp>
      <p:sp>
        <p:nvSpPr>
          <p:cNvPr id="3" name="Content Placeholder 2">
            <a:extLst>
              <a:ext uri="{FF2B5EF4-FFF2-40B4-BE49-F238E27FC236}">
                <a16:creationId xmlns:a16="http://schemas.microsoft.com/office/drawing/2014/main" id="{FB0F385F-5E63-7575-3805-6D94CDD49250}"/>
              </a:ext>
            </a:extLst>
          </p:cNvPr>
          <p:cNvSpPr>
            <a:spLocks noGrp="1"/>
          </p:cNvSpPr>
          <p:nvPr>
            <p:ph idx="1"/>
          </p:nvPr>
        </p:nvSpPr>
        <p:spPr>
          <a:xfrm>
            <a:off x="1141412" y="1269402"/>
            <a:ext cx="9905999" cy="4521799"/>
          </a:xfrm>
        </p:spPr>
        <p:txBody>
          <a:bodyPr>
            <a:normAutofit/>
          </a:bodyPr>
          <a:lstStyle/>
          <a:p>
            <a:pPr marL="0" indent="0">
              <a:buNone/>
            </a:pPr>
            <a:r>
              <a:rPr lang="en-IN" b="1" dirty="0">
                <a:solidFill>
                  <a:srgbClr val="FF0000"/>
                </a:solidFill>
              </a:rPr>
              <a:t>PROS : </a:t>
            </a:r>
          </a:p>
          <a:p>
            <a:r>
              <a:rPr lang="en-US" b="0" i="0" dirty="0">
                <a:solidFill>
                  <a:srgbClr val="000000"/>
                </a:solidFill>
                <a:effectLst/>
                <a:latin typeface="inter-regular"/>
              </a:rPr>
              <a:t>One of the best advantages of a vacuum tube is that it can be replaced easily.</a:t>
            </a:r>
          </a:p>
          <a:p>
            <a:pPr algn="just">
              <a:buFont typeface="Arial" panose="020B0604020202020204" pitchFamily="34" charset="0"/>
              <a:buChar char="•"/>
            </a:pPr>
            <a:r>
              <a:rPr lang="en-US" b="0" i="0" dirty="0">
                <a:solidFill>
                  <a:srgbClr val="000000"/>
                </a:solidFill>
                <a:effectLst/>
                <a:latin typeface="inter-regular"/>
              </a:rPr>
              <a:t>Vacuum tubes have the ability to function at high temperatures without getting any defects.</a:t>
            </a:r>
          </a:p>
          <a:p>
            <a:pPr algn="just">
              <a:buFont typeface="Arial" panose="020B0604020202020204" pitchFamily="34" charset="0"/>
              <a:buChar char="•"/>
            </a:pPr>
            <a:r>
              <a:rPr lang="en-US" b="0" i="0" dirty="0">
                <a:solidFill>
                  <a:srgbClr val="000000"/>
                </a:solidFill>
                <a:effectLst/>
                <a:latin typeface="inter-regular"/>
              </a:rPr>
              <a:t>They provide better sound quality.</a:t>
            </a:r>
            <a:endParaRPr lang="en-US" b="1" i="0" dirty="0">
              <a:solidFill>
                <a:srgbClr val="FF0000"/>
              </a:solidFill>
              <a:effectLst/>
              <a:latin typeface="inter-regular"/>
            </a:endParaRPr>
          </a:p>
          <a:p>
            <a:pPr marL="0" indent="0">
              <a:buNone/>
            </a:pPr>
            <a:endParaRPr lang="en-IN" b="1" dirty="0">
              <a:solidFill>
                <a:srgbClr val="FF0000"/>
              </a:solidFill>
            </a:endParaRPr>
          </a:p>
          <a:p>
            <a:pPr marL="0" indent="0">
              <a:buNone/>
            </a:pPr>
            <a:endParaRPr lang="en-IN" dirty="0">
              <a:solidFill>
                <a:srgbClr val="FF0000"/>
              </a:solidFill>
            </a:endParaRPr>
          </a:p>
        </p:txBody>
      </p:sp>
    </p:spTree>
    <p:extLst>
      <p:ext uri="{BB962C8B-B14F-4D97-AF65-F5344CB8AC3E}">
        <p14:creationId xmlns:p14="http://schemas.microsoft.com/office/powerpoint/2010/main" val="25450185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6B5171-3DED-A040-0A2D-10CB9302F231}"/>
              </a:ext>
            </a:extLst>
          </p:cNvPr>
          <p:cNvSpPr>
            <a:spLocks noGrp="1"/>
          </p:cNvSpPr>
          <p:nvPr>
            <p:ph idx="1"/>
          </p:nvPr>
        </p:nvSpPr>
        <p:spPr>
          <a:xfrm>
            <a:off x="1141412" y="828339"/>
            <a:ext cx="9905999" cy="4962862"/>
          </a:xfrm>
        </p:spPr>
        <p:txBody>
          <a:bodyPr/>
          <a:lstStyle/>
          <a:p>
            <a:pPr marL="0" indent="0">
              <a:buNone/>
            </a:pPr>
            <a:r>
              <a:rPr lang="en-IN" b="1" dirty="0">
                <a:solidFill>
                  <a:srgbClr val="FF0000"/>
                </a:solidFill>
              </a:rPr>
              <a:t>CONS :</a:t>
            </a:r>
          </a:p>
          <a:p>
            <a:r>
              <a:rPr lang="en-US" b="0" i="0" dirty="0">
                <a:solidFill>
                  <a:srgbClr val="000000"/>
                </a:solidFill>
                <a:effectLst/>
                <a:latin typeface="inter-regular"/>
              </a:rPr>
              <a:t>The size is one of the biggest disadvantages</a:t>
            </a:r>
          </a:p>
          <a:p>
            <a:pPr algn="just">
              <a:buFont typeface="Arial" panose="020B0604020202020204" pitchFamily="34" charset="0"/>
              <a:buChar char="•"/>
            </a:pPr>
            <a:r>
              <a:rPr lang="en-US" b="0" i="0" dirty="0">
                <a:solidFill>
                  <a:srgbClr val="000000"/>
                </a:solidFill>
                <a:effectLst/>
                <a:latin typeface="inter-regular"/>
              </a:rPr>
              <a:t>They produce much heat and needed high energy to operate them.</a:t>
            </a:r>
          </a:p>
          <a:p>
            <a:pPr algn="just">
              <a:buFont typeface="Arial" panose="020B0604020202020204" pitchFamily="34" charset="0"/>
              <a:buChar char="•"/>
            </a:pPr>
            <a:r>
              <a:rPr lang="en-US" b="0" i="0" dirty="0">
                <a:solidFill>
                  <a:srgbClr val="000000"/>
                </a:solidFill>
                <a:effectLst/>
                <a:latin typeface="inter-regular"/>
              </a:rPr>
              <a:t>They are more costly and consume more power.</a:t>
            </a:r>
          </a:p>
          <a:p>
            <a:pPr algn="just">
              <a:buFont typeface="Arial" panose="020B0604020202020204" pitchFamily="34" charset="0"/>
              <a:buChar char="•"/>
            </a:pPr>
            <a:r>
              <a:rPr lang="en-US" b="0" i="0" dirty="0">
                <a:solidFill>
                  <a:srgbClr val="000000"/>
                </a:solidFill>
                <a:effectLst/>
                <a:latin typeface="inter-regular"/>
              </a:rPr>
              <a:t>As compared to transistors, vacuum tubes occupy more space.</a:t>
            </a:r>
          </a:p>
          <a:p>
            <a:pPr algn="just">
              <a:buFont typeface="Arial" panose="020B0604020202020204" pitchFamily="34" charset="0"/>
              <a:buChar char="•"/>
            </a:pPr>
            <a:r>
              <a:rPr lang="en-US" b="0" i="0" dirty="0">
                <a:solidFill>
                  <a:srgbClr val="000000"/>
                </a:solidFill>
                <a:effectLst/>
                <a:latin typeface="inter-regular"/>
              </a:rPr>
              <a:t>The failure rate of vacuum tubes is high.</a:t>
            </a:r>
            <a:endParaRPr lang="en-IN" b="1" i="0" dirty="0">
              <a:solidFill>
                <a:srgbClr val="FF0000"/>
              </a:solidFill>
              <a:effectLst/>
              <a:latin typeface="inter-regular"/>
            </a:endParaRPr>
          </a:p>
          <a:p>
            <a:endParaRPr lang="en-IN" b="1" dirty="0">
              <a:solidFill>
                <a:srgbClr val="FF0000"/>
              </a:solidFill>
            </a:endParaRPr>
          </a:p>
        </p:txBody>
      </p:sp>
    </p:spTree>
    <p:extLst>
      <p:ext uri="{BB962C8B-B14F-4D97-AF65-F5344CB8AC3E}">
        <p14:creationId xmlns:p14="http://schemas.microsoft.com/office/powerpoint/2010/main" val="27979068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D6245-ABAF-D20A-2F04-D7C3E54996C5}"/>
              </a:ext>
            </a:extLst>
          </p:cNvPr>
          <p:cNvSpPr>
            <a:spLocks noGrp="1"/>
          </p:cNvSpPr>
          <p:nvPr>
            <p:ph type="title"/>
          </p:nvPr>
        </p:nvSpPr>
        <p:spPr>
          <a:xfrm>
            <a:off x="1141413" y="618518"/>
            <a:ext cx="9905998" cy="779976"/>
          </a:xfrm>
        </p:spPr>
        <p:txBody>
          <a:bodyPr/>
          <a:lstStyle/>
          <a:p>
            <a:r>
              <a:rPr lang="en-IN" dirty="0" err="1">
                <a:solidFill>
                  <a:srgbClr val="FF0000"/>
                </a:solidFill>
              </a:rPr>
              <a:t>Appications</a:t>
            </a:r>
            <a:endParaRPr lang="en-IN" dirty="0">
              <a:solidFill>
                <a:srgbClr val="FF0000"/>
              </a:solidFill>
            </a:endParaRPr>
          </a:p>
        </p:txBody>
      </p:sp>
      <p:sp>
        <p:nvSpPr>
          <p:cNvPr id="3" name="Content Placeholder 2">
            <a:extLst>
              <a:ext uri="{FF2B5EF4-FFF2-40B4-BE49-F238E27FC236}">
                <a16:creationId xmlns:a16="http://schemas.microsoft.com/office/drawing/2014/main" id="{8EF0DD79-841E-469C-814A-BA7EBF0D7B57}"/>
              </a:ext>
            </a:extLst>
          </p:cNvPr>
          <p:cNvSpPr>
            <a:spLocks noGrp="1"/>
          </p:cNvSpPr>
          <p:nvPr>
            <p:ph idx="1"/>
          </p:nvPr>
        </p:nvSpPr>
        <p:spPr>
          <a:xfrm>
            <a:off x="1141412" y="1398494"/>
            <a:ext cx="9905999" cy="4722607"/>
          </a:xfrm>
        </p:spPr>
        <p:txBody>
          <a:bodyPr/>
          <a:lstStyle/>
          <a:p>
            <a:r>
              <a:rPr lang="en-US" dirty="0">
                <a:solidFill>
                  <a:srgbClr val="333333"/>
                </a:solidFill>
                <a:latin typeface="inter-regular"/>
              </a:rPr>
              <a:t>T</a:t>
            </a:r>
            <a:r>
              <a:rPr lang="en-US" b="0" i="0" dirty="0">
                <a:solidFill>
                  <a:srgbClr val="333333"/>
                </a:solidFill>
                <a:effectLst/>
                <a:latin typeface="inter-regular"/>
              </a:rPr>
              <a:t>elevisions </a:t>
            </a:r>
          </a:p>
          <a:p>
            <a:r>
              <a:rPr lang="en-US" b="0" i="0" dirty="0">
                <a:solidFill>
                  <a:srgbClr val="333333"/>
                </a:solidFill>
                <a:effectLst/>
                <a:latin typeface="inter-regular"/>
              </a:rPr>
              <a:t>Sound recording </a:t>
            </a:r>
          </a:p>
          <a:p>
            <a:r>
              <a:rPr lang="en-US" b="0" i="0" dirty="0">
                <a:solidFill>
                  <a:srgbClr val="333333"/>
                </a:solidFill>
                <a:effectLst/>
                <a:latin typeface="inter-regular"/>
              </a:rPr>
              <a:t>Industrial automation reproduction</a:t>
            </a:r>
          </a:p>
          <a:p>
            <a:r>
              <a:rPr lang="en-US" dirty="0">
                <a:solidFill>
                  <a:srgbClr val="333333"/>
                </a:solidFill>
                <a:latin typeface="inter-regular"/>
              </a:rPr>
              <a:t>R</a:t>
            </a:r>
            <a:r>
              <a:rPr lang="en-US" b="0" i="0" dirty="0">
                <a:solidFill>
                  <a:srgbClr val="333333"/>
                </a:solidFill>
                <a:effectLst/>
                <a:latin typeface="inter-regular"/>
              </a:rPr>
              <a:t>adar equipment</a:t>
            </a:r>
          </a:p>
          <a:p>
            <a:r>
              <a:rPr lang="en-US" dirty="0">
                <a:solidFill>
                  <a:srgbClr val="333333"/>
                </a:solidFill>
                <a:latin typeface="inter-regular"/>
              </a:rPr>
              <a:t>R</a:t>
            </a:r>
            <a:r>
              <a:rPr lang="en-US" b="0" i="0" dirty="0">
                <a:solidFill>
                  <a:srgbClr val="333333"/>
                </a:solidFill>
                <a:effectLst/>
                <a:latin typeface="inter-regular"/>
              </a:rPr>
              <a:t>adios</a:t>
            </a:r>
            <a:endParaRPr lang="en-IN" dirty="0"/>
          </a:p>
        </p:txBody>
      </p:sp>
    </p:spTree>
    <p:extLst>
      <p:ext uri="{BB962C8B-B14F-4D97-AF65-F5344CB8AC3E}">
        <p14:creationId xmlns:p14="http://schemas.microsoft.com/office/powerpoint/2010/main" val="12307838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68576B-E7F4-632E-B7FE-47515213EAE1}"/>
              </a:ext>
            </a:extLst>
          </p:cNvPr>
          <p:cNvSpPr>
            <a:spLocks noGrp="1"/>
          </p:cNvSpPr>
          <p:nvPr>
            <p:ph idx="1"/>
          </p:nvPr>
        </p:nvSpPr>
        <p:spPr>
          <a:xfrm>
            <a:off x="1141413" y="1301675"/>
            <a:ext cx="2440884" cy="4489526"/>
          </a:xfrm>
        </p:spPr>
        <p:txBody>
          <a:bodyPr/>
          <a:lstStyle/>
          <a:p>
            <a:r>
              <a:rPr lang="en-US" dirty="0">
                <a:solidFill>
                  <a:schemeClr val="bg1"/>
                </a:solidFill>
              </a:rPr>
              <a:t>Introduction</a:t>
            </a:r>
          </a:p>
          <a:p>
            <a:r>
              <a:rPr lang="en-US" dirty="0">
                <a:solidFill>
                  <a:schemeClr val="bg1"/>
                </a:solidFill>
              </a:rPr>
              <a:t>How to work??</a:t>
            </a:r>
          </a:p>
          <a:p>
            <a:r>
              <a:rPr lang="en-US" dirty="0">
                <a:solidFill>
                  <a:schemeClr val="bg1"/>
                </a:solidFill>
              </a:rPr>
              <a:t>Applications</a:t>
            </a:r>
            <a:endParaRPr lang="en-IN" dirty="0">
              <a:solidFill>
                <a:schemeClr val="bg1"/>
              </a:solidFill>
            </a:endParaRPr>
          </a:p>
        </p:txBody>
      </p:sp>
      <p:sp>
        <p:nvSpPr>
          <p:cNvPr id="4" name="Title 1">
            <a:extLst>
              <a:ext uri="{FF2B5EF4-FFF2-40B4-BE49-F238E27FC236}">
                <a16:creationId xmlns:a16="http://schemas.microsoft.com/office/drawing/2014/main" id="{E422B1D3-0E0B-E77C-8A4C-1E78151E2901}"/>
              </a:ext>
            </a:extLst>
          </p:cNvPr>
          <p:cNvSpPr txBox="1">
            <a:spLocks/>
          </p:cNvSpPr>
          <p:nvPr/>
        </p:nvSpPr>
        <p:spPr>
          <a:xfrm>
            <a:off x="1293813" y="770918"/>
            <a:ext cx="9905998" cy="68315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dirty="0">
                <a:solidFill>
                  <a:srgbClr val="FF0000"/>
                </a:solidFill>
              </a:rPr>
              <a:t>Optocoupler</a:t>
            </a:r>
          </a:p>
        </p:txBody>
      </p:sp>
      <p:pic>
        <p:nvPicPr>
          <p:cNvPr id="2050" name="Picture 2" descr="What is an Optocoupler and How it Works">
            <a:extLst>
              <a:ext uri="{FF2B5EF4-FFF2-40B4-BE49-F238E27FC236}">
                <a16:creationId xmlns:a16="http://schemas.microsoft.com/office/drawing/2014/main" id="{AFEE2BE8-AF5E-1768-6655-5DF285BE7C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9275" y="1597556"/>
            <a:ext cx="5680038" cy="4489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29882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122F5-28BA-2971-F5D4-950B420A6801}"/>
              </a:ext>
            </a:extLst>
          </p:cNvPr>
          <p:cNvSpPr>
            <a:spLocks noGrp="1"/>
          </p:cNvSpPr>
          <p:nvPr>
            <p:ph type="title"/>
          </p:nvPr>
        </p:nvSpPr>
        <p:spPr>
          <a:xfrm>
            <a:off x="1141413" y="618518"/>
            <a:ext cx="9905998" cy="672400"/>
          </a:xfrm>
        </p:spPr>
        <p:txBody>
          <a:bodyPr/>
          <a:lstStyle/>
          <a:p>
            <a:r>
              <a:rPr lang="en-IN" dirty="0">
                <a:solidFill>
                  <a:srgbClr val="FF0000"/>
                </a:solidFill>
              </a:rPr>
              <a:t>Introduction</a:t>
            </a:r>
          </a:p>
        </p:txBody>
      </p:sp>
      <p:sp>
        <p:nvSpPr>
          <p:cNvPr id="3" name="Content Placeholder 2">
            <a:extLst>
              <a:ext uri="{FF2B5EF4-FFF2-40B4-BE49-F238E27FC236}">
                <a16:creationId xmlns:a16="http://schemas.microsoft.com/office/drawing/2014/main" id="{D84D5325-608E-78DA-BFF5-33DE833C6397}"/>
              </a:ext>
            </a:extLst>
          </p:cNvPr>
          <p:cNvSpPr>
            <a:spLocks noGrp="1"/>
          </p:cNvSpPr>
          <p:nvPr>
            <p:ph idx="1"/>
          </p:nvPr>
        </p:nvSpPr>
        <p:spPr>
          <a:xfrm>
            <a:off x="1141412" y="1290918"/>
            <a:ext cx="9905999" cy="4500283"/>
          </a:xfrm>
        </p:spPr>
        <p:txBody>
          <a:bodyPr/>
          <a:lstStyle/>
          <a:p>
            <a:r>
              <a:rPr lang="en-US" b="0" i="0" dirty="0">
                <a:solidFill>
                  <a:schemeClr val="bg1"/>
                </a:solidFill>
                <a:effectLst/>
                <a:latin typeface="Artifakt"/>
              </a:rPr>
              <a:t>This device allows you to transmit an electrical signal between two isolated circuits with two parts.</a:t>
            </a:r>
          </a:p>
          <a:p>
            <a:r>
              <a:rPr lang="en-US" b="0" i="0" dirty="0">
                <a:solidFill>
                  <a:schemeClr val="bg1"/>
                </a:solidFill>
                <a:effectLst/>
                <a:latin typeface="Artifakt"/>
              </a:rPr>
              <a:t>An LED that emits infrared light and a photosensitive device </a:t>
            </a:r>
            <a:r>
              <a:rPr lang="en-US" b="0" i="0" dirty="0">
                <a:solidFill>
                  <a:srgbClr val="212121"/>
                </a:solidFill>
                <a:effectLst/>
                <a:latin typeface="Artifakt"/>
              </a:rPr>
              <a:t>which detects light from the LED.</a:t>
            </a:r>
            <a:endParaRPr lang="en-US" b="0" i="0" dirty="0">
              <a:solidFill>
                <a:schemeClr val="bg1"/>
              </a:solidFill>
              <a:effectLst/>
              <a:latin typeface="Artifakt"/>
            </a:endParaRPr>
          </a:p>
        </p:txBody>
      </p:sp>
    </p:spTree>
    <p:extLst>
      <p:ext uri="{BB962C8B-B14F-4D97-AF65-F5344CB8AC3E}">
        <p14:creationId xmlns:p14="http://schemas.microsoft.com/office/powerpoint/2010/main" val="25489076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470A4-C451-450C-C98E-4A0A6936732C}"/>
              </a:ext>
            </a:extLst>
          </p:cNvPr>
          <p:cNvSpPr>
            <a:spLocks noGrp="1"/>
          </p:cNvSpPr>
          <p:nvPr>
            <p:ph type="title"/>
          </p:nvPr>
        </p:nvSpPr>
        <p:spPr>
          <a:xfrm>
            <a:off x="1141413" y="618518"/>
            <a:ext cx="9905998" cy="661642"/>
          </a:xfrm>
        </p:spPr>
        <p:txBody>
          <a:bodyPr/>
          <a:lstStyle/>
          <a:p>
            <a:r>
              <a:rPr lang="en-IN" dirty="0">
                <a:solidFill>
                  <a:srgbClr val="FF0000"/>
                </a:solidFill>
              </a:rPr>
              <a:t>How to work??</a:t>
            </a:r>
          </a:p>
        </p:txBody>
      </p:sp>
      <p:sp>
        <p:nvSpPr>
          <p:cNvPr id="3" name="Content Placeholder 2">
            <a:extLst>
              <a:ext uri="{FF2B5EF4-FFF2-40B4-BE49-F238E27FC236}">
                <a16:creationId xmlns:a16="http://schemas.microsoft.com/office/drawing/2014/main" id="{16FD9FA4-BD55-091C-F655-24C566E04D89}"/>
              </a:ext>
            </a:extLst>
          </p:cNvPr>
          <p:cNvSpPr>
            <a:spLocks noGrp="1"/>
          </p:cNvSpPr>
          <p:nvPr>
            <p:ph idx="1"/>
          </p:nvPr>
        </p:nvSpPr>
        <p:spPr>
          <a:xfrm>
            <a:off x="1141412" y="1376979"/>
            <a:ext cx="9905999" cy="4414222"/>
          </a:xfrm>
        </p:spPr>
        <p:txBody>
          <a:bodyPr>
            <a:normAutofit/>
          </a:bodyPr>
          <a:lstStyle/>
          <a:p>
            <a:r>
              <a:rPr lang="en-US" b="0" i="0" dirty="0">
                <a:solidFill>
                  <a:srgbClr val="212121"/>
                </a:solidFill>
                <a:effectLst/>
                <a:latin typeface="Artifakt"/>
              </a:rPr>
              <a:t>A current is first applied to the Optocoupler, which makes the infrared LED emit a light that’s proportional to the </a:t>
            </a:r>
            <a:r>
              <a:rPr lang="en-US" b="0" i="0" dirty="0">
                <a:solidFill>
                  <a:srgbClr val="000000"/>
                </a:solidFill>
                <a:effectLst/>
                <a:latin typeface="Artifakt"/>
              </a:rPr>
              <a:t>current. </a:t>
            </a:r>
            <a:r>
              <a:rPr lang="en-US" b="0" i="0" dirty="0">
                <a:solidFill>
                  <a:srgbClr val="212121"/>
                </a:solidFill>
                <a:effectLst/>
                <a:latin typeface="Artifakt"/>
              </a:rPr>
              <a:t>When the light hits the photosensitive device, it switches on and starts to conduct a current as any ordinary </a:t>
            </a:r>
            <a:r>
              <a:rPr lang="en-US" b="0" i="0" dirty="0">
                <a:solidFill>
                  <a:srgbClr val="000000"/>
                </a:solidFill>
                <a:effectLst/>
                <a:latin typeface="Artifakt"/>
              </a:rPr>
              <a:t>transistor</a:t>
            </a:r>
            <a:r>
              <a:rPr lang="en-US" b="0" i="0" dirty="0">
                <a:solidFill>
                  <a:srgbClr val="212121"/>
                </a:solidFill>
                <a:effectLst/>
                <a:latin typeface="Artifakt"/>
              </a:rPr>
              <a:t> might.</a:t>
            </a:r>
          </a:p>
        </p:txBody>
      </p:sp>
    </p:spTree>
    <p:extLst>
      <p:ext uri="{BB962C8B-B14F-4D97-AF65-F5344CB8AC3E}">
        <p14:creationId xmlns:p14="http://schemas.microsoft.com/office/powerpoint/2010/main" val="1607145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80340-43DC-1BE2-3065-9860EA102D76}"/>
              </a:ext>
            </a:extLst>
          </p:cNvPr>
          <p:cNvSpPr>
            <a:spLocks noGrp="1"/>
          </p:cNvSpPr>
          <p:nvPr>
            <p:ph type="title"/>
          </p:nvPr>
        </p:nvSpPr>
        <p:spPr>
          <a:xfrm>
            <a:off x="1141413" y="618518"/>
            <a:ext cx="9905998" cy="586338"/>
          </a:xfrm>
        </p:spPr>
        <p:txBody>
          <a:bodyPr/>
          <a:lstStyle/>
          <a:p>
            <a:r>
              <a:rPr lang="en-IN" dirty="0">
                <a:solidFill>
                  <a:srgbClr val="FF0000"/>
                </a:solidFill>
              </a:rPr>
              <a:t>Relay</a:t>
            </a:r>
          </a:p>
        </p:txBody>
      </p:sp>
      <p:sp>
        <p:nvSpPr>
          <p:cNvPr id="3" name="Content Placeholder 2">
            <a:extLst>
              <a:ext uri="{FF2B5EF4-FFF2-40B4-BE49-F238E27FC236}">
                <a16:creationId xmlns:a16="http://schemas.microsoft.com/office/drawing/2014/main" id="{0732842E-4620-C14F-6523-BD981EC24437}"/>
              </a:ext>
            </a:extLst>
          </p:cNvPr>
          <p:cNvSpPr>
            <a:spLocks noGrp="1"/>
          </p:cNvSpPr>
          <p:nvPr>
            <p:ph idx="1"/>
          </p:nvPr>
        </p:nvSpPr>
        <p:spPr>
          <a:xfrm>
            <a:off x="1141412" y="1312433"/>
            <a:ext cx="2635214" cy="4478768"/>
          </a:xfrm>
        </p:spPr>
        <p:txBody>
          <a:bodyPr/>
          <a:lstStyle/>
          <a:p>
            <a:r>
              <a:rPr lang="en-US" dirty="0">
                <a:solidFill>
                  <a:schemeClr val="bg1"/>
                </a:solidFill>
              </a:rPr>
              <a:t>Introduction</a:t>
            </a:r>
          </a:p>
          <a:p>
            <a:r>
              <a:rPr lang="en-US" dirty="0">
                <a:solidFill>
                  <a:schemeClr val="bg1"/>
                </a:solidFill>
              </a:rPr>
              <a:t>Description </a:t>
            </a:r>
          </a:p>
          <a:p>
            <a:r>
              <a:rPr lang="en-US" dirty="0">
                <a:solidFill>
                  <a:schemeClr val="bg1"/>
                </a:solidFill>
              </a:rPr>
              <a:t>How to work??</a:t>
            </a:r>
          </a:p>
          <a:p>
            <a:r>
              <a:rPr lang="en-US" dirty="0">
                <a:solidFill>
                  <a:schemeClr val="bg1"/>
                </a:solidFill>
              </a:rPr>
              <a:t>Applications</a:t>
            </a:r>
            <a:endParaRPr lang="en-IN" dirty="0">
              <a:solidFill>
                <a:schemeClr val="bg1"/>
              </a:solidFill>
            </a:endParaRPr>
          </a:p>
        </p:txBody>
      </p:sp>
      <p:sp>
        <p:nvSpPr>
          <p:cNvPr id="4" name="Content Placeholder 2">
            <a:extLst>
              <a:ext uri="{FF2B5EF4-FFF2-40B4-BE49-F238E27FC236}">
                <a16:creationId xmlns:a16="http://schemas.microsoft.com/office/drawing/2014/main" id="{3362926D-4752-357F-1AF7-8C127672C57F}"/>
              </a:ext>
            </a:extLst>
          </p:cNvPr>
          <p:cNvSpPr txBox="1">
            <a:spLocks/>
          </p:cNvSpPr>
          <p:nvPr/>
        </p:nvSpPr>
        <p:spPr>
          <a:xfrm>
            <a:off x="3926541" y="618518"/>
            <a:ext cx="7412019" cy="517447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endParaRPr lang="en-US" dirty="0">
              <a:solidFill>
                <a:schemeClr val="bg1"/>
              </a:solidFill>
            </a:endParaRPr>
          </a:p>
        </p:txBody>
      </p:sp>
      <p:pic>
        <p:nvPicPr>
          <p:cNvPr id="1026" name="Picture 2" descr="A gray relay with the relay parts labeled">
            <a:extLst>
              <a:ext uri="{FF2B5EF4-FFF2-40B4-BE49-F238E27FC236}">
                <a16:creationId xmlns:a16="http://schemas.microsoft.com/office/drawing/2014/main" id="{378594B7-223A-E391-8C7A-F4267D3BAE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6541" y="618518"/>
            <a:ext cx="6970955" cy="4857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14783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E8651-F3F4-DEEC-E9E2-98ABD65AF3A4}"/>
              </a:ext>
            </a:extLst>
          </p:cNvPr>
          <p:cNvSpPr>
            <a:spLocks noGrp="1"/>
          </p:cNvSpPr>
          <p:nvPr>
            <p:ph type="title"/>
          </p:nvPr>
        </p:nvSpPr>
        <p:spPr>
          <a:xfrm>
            <a:off x="1141413" y="618518"/>
            <a:ext cx="9905998" cy="812249"/>
          </a:xfrm>
        </p:spPr>
        <p:txBody>
          <a:bodyPr/>
          <a:lstStyle/>
          <a:p>
            <a:r>
              <a:rPr lang="en-IN" dirty="0">
                <a:solidFill>
                  <a:srgbClr val="FF0000"/>
                </a:solidFill>
              </a:rPr>
              <a:t>Benefits and applications</a:t>
            </a:r>
          </a:p>
        </p:txBody>
      </p:sp>
      <p:sp>
        <p:nvSpPr>
          <p:cNvPr id="3" name="Content Placeholder 2">
            <a:extLst>
              <a:ext uri="{FF2B5EF4-FFF2-40B4-BE49-F238E27FC236}">
                <a16:creationId xmlns:a16="http://schemas.microsoft.com/office/drawing/2014/main" id="{733E811B-DC7D-D3E3-CA50-B4A42F06C60C}"/>
              </a:ext>
            </a:extLst>
          </p:cNvPr>
          <p:cNvSpPr>
            <a:spLocks noGrp="1"/>
          </p:cNvSpPr>
          <p:nvPr>
            <p:ph idx="1"/>
          </p:nvPr>
        </p:nvSpPr>
        <p:spPr>
          <a:xfrm>
            <a:off x="1141412" y="1516828"/>
            <a:ext cx="9905999" cy="4905487"/>
          </a:xfrm>
        </p:spPr>
        <p:txBody>
          <a:bodyPr/>
          <a:lstStyle/>
          <a:p>
            <a:pPr marL="0" indent="0">
              <a:buNone/>
            </a:pPr>
            <a:r>
              <a:rPr lang="en-IN" dirty="0">
                <a:solidFill>
                  <a:srgbClr val="FF0000"/>
                </a:solidFill>
              </a:rPr>
              <a:t>Benefits:</a:t>
            </a:r>
          </a:p>
          <a:p>
            <a:pPr algn="l">
              <a:buFont typeface="Arial" panose="020B0604020202020204" pitchFamily="34" charset="0"/>
              <a:buChar char="•"/>
            </a:pPr>
            <a:r>
              <a:rPr lang="en-US" b="0" i="0" dirty="0">
                <a:solidFill>
                  <a:srgbClr val="212121"/>
                </a:solidFill>
                <a:effectLst/>
                <a:latin typeface="Artifakt"/>
              </a:rPr>
              <a:t>Remove electrical noise from signals</a:t>
            </a:r>
          </a:p>
          <a:p>
            <a:pPr algn="l">
              <a:buFont typeface="Arial" panose="020B0604020202020204" pitchFamily="34" charset="0"/>
              <a:buChar char="•"/>
            </a:pPr>
            <a:r>
              <a:rPr lang="en-US" b="0" i="0" dirty="0">
                <a:solidFill>
                  <a:srgbClr val="212121"/>
                </a:solidFill>
                <a:effectLst/>
                <a:latin typeface="Artifakt"/>
              </a:rPr>
              <a:t>Isolate low-voltage devices from high-voltage circuits</a:t>
            </a:r>
          </a:p>
          <a:p>
            <a:pPr marL="0" indent="0">
              <a:buNone/>
            </a:pPr>
            <a:r>
              <a:rPr lang="en-IN" dirty="0">
                <a:solidFill>
                  <a:srgbClr val="FF0000"/>
                </a:solidFill>
              </a:rPr>
              <a:t>Applications:</a:t>
            </a:r>
          </a:p>
          <a:p>
            <a:r>
              <a:rPr lang="en-US" b="0" i="0" dirty="0">
                <a:solidFill>
                  <a:schemeClr val="bg1"/>
                </a:solidFill>
                <a:effectLst/>
                <a:latin typeface="Google Sans"/>
              </a:rPr>
              <a:t>DC and AC power control</a:t>
            </a:r>
          </a:p>
          <a:p>
            <a:r>
              <a:rPr lang="en-US" b="0" i="0" dirty="0">
                <a:solidFill>
                  <a:schemeClr val="bg1"/>
                </a:solidFill>
                <a:effectLst/>
                <a:latin typeface="Google Sans"/>
              </a:rPr>
              <a:t>PC communications</a:t>
            </a:r>
          </a:p>
          <a:p>
            <a:r>
              <a:rPr lang="en-US" b="0" i="0" dirty="0">
                <a:solidFill>
                  <a:schemeClr val="bg1"/>
                </a:solidFill>
                <a:effectLst/>
                <a:latin typeface="Google Sans"/>
              </a:rPr>
              <a:t>power supply regulation</a:t>
            </a:r>
            <a:endParaRPr lang="en-IN" dirty="0">
              <a:solidFill>
                <a:schemeClr val="bg1"/>
              </a:solidFill>
            </a:endParaRPr>
          </a:p>
          <a:p>
            <a:pPr marL="0" indent="0">
              <a:buNone/>
            </a:pPr>
            <a:endParaRPr lang="en-IN" dirty="0"/>
          </a:p>
          <a:p>
            <a:pPr marL="0" indent="0">
              <a:buNone/>
            </a:pPr>
            <a:endParaRPr lang="en-IN" dirty="0"/>
          </a:p>
          <a:p>
            <a:endParaRPr lang="en-IN" dirty="0"/>
          </a:p>
        </p:txBody>
      </p:sp>
    </p:spTree>
    <p:extLst>
      <p:ext uri="{BB962C8B-B14F-4D97-AF65-F5344CB8AC3E}">
        <p14:creationId xmlns:p14="http://schemas.microsoft.com/office/powerpoint/2010/main" val="17454330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2CEA72-2875-0077-EC47-BCE9EFA3A743}"/>
              </a:ext>
            </a:extLst>
          </p:cNvPr>
          <p:cNvSpPr>
            <a:spLocks noGrp="1"/>
          </p:cNvSpPr>
          <p:nvPr>
            <p:ph idx="1"/>
          </p:nvPr>
        </p:nvSpPr>
        <p:spPr>
          <a:xfrm>
            <a:off x="1141412" y="1957891"/>
            <a:ext cx="9905999" cy="3833309"/>
          </a:xfrm>
        </p:spPr>
        <p:txBody>
          <a:bodyPr/>
          <a:lstStyle/>
          <a:p>
            <a:r>
              <a:rPr lang="en-IN" dirty="0">
                <a:solidFill>
                  <a:srgbClr val="FF0000"/>
                </a:solidFill>
              </a:rPr>
              <a:t>Introduction</a:t>
            </a:r>
          </a:p>
          <a:p>
            <a:r>
              <a:rPr lang="en-IN" dirty="0">
                <a:solidFill>
                  <a:srgbClr val="FF0000"/>
                </a:solidFill>
              </a:rPr>
              <a:t>How it works??</a:t>
            </a:r>
          </a:p>
          <a:p>
            <a:r>
              <a:rPr lang="en-IN" dirty="0" err="1">
                <a:solidFill>
                  <a:srgbClr val="FF0000"/>
                </a:solidFill>
              </a:rPr>
              <a:t>Appications</a:t>
            </a:r>
            <a:endParaRPr lang="en-IN" dirty="0">
              <a:solidFill>
                <a:srgbClr val="FF0000"/>
              </a:solidFill>
            </a:endParaRPr>
          </a:p>
        </p:txBody>
      </p:sp>
      <p:sp>
        <p:nvSpPr>
          <p:cNvPr id="4" name="Title 1">
            <a:extLst>
              <a:ext uri="{FF2B5EF4-FFF2-40B4-BE49-F238E27FC236}">
                <a16:creationId xmlns:a16="http://schemas.microsoft.com/office/drawing/2014/main" id="{6B3739F7-38C5-6BB6-E5E8-B2D382FB53E0}"/>
              </a:ext>
            </a:extLst>
          </p:cNvPr>
          <p:cNvSpPr txBox="1">
            <a:spLocks/>
          </p:cNvSpPr>
          <p:nvPr/>
        </p:nvSpPr>
        <p:spPr>
          <a:xfrm>
            <a:off x="1293813" y="770918"/>
            <a:ext cx="9905998" cy="6186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dirty="0">
                <a:solidFill>
                  <a:srgbClr val="FF0000"/>
                </a:solidFill>
              </a:rPr>
              <a:t>MCB</a:t>
            </a:r>
          </a:p>
        </p:txBody>
      </p:sp>
      <p:sp>
        <p:nvSpPr>
          <p:cNvPr id="5" name="Title 1">
            <a:extLst>
              <a:ext uri="{FF2B5EF4-FFF2-40B4-BE49-F238E27FC236}">
                <a16:creationId xmlns:a16="http://schemas.microsoft.com/office/drawing/2014/main" id="{CEF19C9E-53C7-0F81-0922-AC663F744171}"/>
              </a:ext>
            </a:extLst>
          </p:cNvPr>
          <p:cNvSpPr>
            <a:spLocks noGrp="1"/>
          </p:cNvSpPr>
          <p:nvPr>
            <p:ph type="title"/>
          </p:nvPr>
        </p:nvSpPr>
        <p:spPr>
          <a:xfrm>
            <a:off x="5120640" y="3024653"/>
            <a:ext cx="3132100" cy="404347"/>
          </a:xfrm>
        </p:spPr>
        <p:txBody>
          <a:bodyPr>
            <a:normAutofit fontScale="90000"/>
          </a:bodyPr>
          <a:lstStyle/>
          <a:p>
            <a:endParaRPr lang="en-IN" dirty="0">
              <a:solidFill>
                <a:srgbClr val="FF0000"/>
              </a:solidFill>
            </a:endParaRPr>
          </a:p>
        </p:txBody>
      </p:sp>
      <p:pic>
        <p:nvPicPr>
          <p:cNvPr id="6" name="Picture 2" descr="White 4 Pole Miniature Circuit Breaker at Rs 140/piece in Bhopal | ID:  20251559888">
            <a:extLst>
              <a:ext uri="{FF2B5EF4-FFF2-40B4-BE49-F238E27FC236}">
                <a16:creationId xmlns:a16="http://schemas.microsoft.com/office/drawing/2014/main" id="{5FBFA360-2D17-96ED-525A-A14A61B267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8543" y="1301676"/>
            <a:ext cx="5063490" cy="42317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92951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18DF8-CAE9-3B45-53B7-B7351A8E623C}"/>
              </a:ext>
            </a:extLst>
          </p:cNvPr>
          <p:cNvSpPr>
            <a:spLocks noGrp="1"/>
          </p:cNvSpPr>
          <p:nvPr>
            <p:ph type="title"/>
          </p:nvPr>
        </p:nvSpPr>
        <p:spPr>
          <a:xfrm>
            <a:off x="1141413" y="618518"/>
            <a:ext cx="9905998" cy="801491"/>
          </a:xfrm>
        </p:spPr>
        <p:txBody>
          <a:bodyPr/>
          <a:lstStyle/>
          <a:p>
            <a:r>
              <a:rPr lang="en-IN" dirty="0">
                <a:solidFill>
                  <a:srgbClr val="FF0000"/>
                </a:solidFill>
              </a:rPr>
              <a:t>Introduction</a:t>
            </a:r>
          </a:p>
        </p:txBody>
      </p:sp>
      <p:sp>
        <p:nvSpPr>
          <p:cNvPr id="3" name="Content Placeholder 2">
            <a:extLst>
              <a:ext uri="{FF2B5EF4-FFF2-40B4-BE49-F238E27FC236}">
                <a16:creationId xmlns:a16="http://schemas.microsoft.com/office/drawing/2014/main" id="{BFB1495B-41E3-1F3B-9156-CFDCB99140D1}"/>
              </a:ext>
            </a:extLst>
          </p:cNvPr>
          <p:cNvSpPr>
            <a:spLocks noGrp="1"/>
          </p:cNvSpPr>
          <p:nvPr>
            <p:ph idx="1"/>
          </p:nvPr>
        </p:nvSpPr>
        <p:spPr>
          <a:xfrm>
            <a:off x="1141412" y="1420009"/>
            <a:ext cx="9905999" cy="4371192"/>
          </a:xfrm>
        </p:spPr>
        <p:txBody>
          <a:bodyPr/>
          <a:lstStyle/>
          <a:p>
            <a:r>
              <a:rPr lang="en-US" b="0" i="0" dirty="0">
                <a:solidFill>
                  <a:schemeClr val="bg1"/>
                </a:solidFill>
                <a:effectLst/>
                <a:latin typeface="Poppins" panose="00000500000000000000" pitchFamily="2" charset="0"/>
              </a:rPr>
              <a:t>MCB is an automatic switch that opens when excessive current flows through the circuit. It can be reclosed without any manual replacement.</a:t>
            </a:r>
          </a:p>
          <a:p>
            <a:r>
              <a:rPr lang="en-US" b="0" i="0" dirty="0">
                <a:solidFill>
                  <a:schemeClr val="bg1"/>
                </a:solidFill>
                <a:effectLst/>
                <a:latin typeface="Poppins" panose="00000500000000000000" pitchFamily="2" charset="0"/>
              </a:rPr>
              <a:t>Miniature Circuit Breaker is a safety accessory with an electro-mechanical mechanism of action.</a:t>
            </a:r>
          </a:p>
          <a:p>
            <a:r>
              <a:rPr lang="en-US" dirty="0">
                <a:solidFill>
                  <a:schemeClr val="bg1"/>
                </a:solidFill>
                <a:latin typeface="Poppins" panose="00000500000000000000" pitchFamily="2" charset="0"/>
              </a:rPr>
              <a:t>T</a:t>
            </a:r>
            <a:r>
              <a:rPr lang="en-US" b="0" i="0" dirty="0">
                <a:solidFill>
                  <a:schemeClr val="bg1"/>
                </a:solidFill>
                <a:effectLst/>
                <a:latin typeface="Poppins" panose="00000500000000000000" pitchFamily="2" charset="0"/>
              </a:rPr>
              <a:t>he switches in the MCB automatically shut down and the fault of the device can be easily detected.</a:t>
            </a:r>
            <a:endParaRPr lang="en-IN" dirty="0">
              <a:solidFill>
                <a:schemeClr val="bg1"/>
              </a:solidFill>
            </a:endParaRPr>
          </a:p>
        </p:txBody>
      </p:sp>
    </p:spTree>
    <p:extLst>
      <p:ext uri="{BB962C8B-B14F-4D97-AF65-F5344CB8AC3E}">
        <p14:creationId xmlns:p14="http://schemas.microsoft.com/office/powerpoint/2010/main" val="39539112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6537A-89CE-3360-C5CA-9DC34C38FE6F}"/>
              </a:ext>
            </a:extLst>
          </p:cNvPr>
          <p:cNvSpPr>
            <a:spLocks noGrp="1"/>
          </p:cNvSpPr>
          <p:nvPr>
            <p:ph type="title"/>
          </p:nvPr>
        </p:nvSpPr>
        <p:spPr>
          <a:xfrm>
            <a:off x="1141413" y="618518"/>
            <a:ext cx="9905998" cy="554066"/>
          </a:xfrm>
        </p:spPr>
        <p:txBody>
          <a:bodyPr>
            <a:normAutofit fontScale="90000"/>
          </a:bodyPr>
          <a:lstStyle/>
          <a:p>
            <a:r>
              <a:rPr lang="en-IN" dirty="0">
                <a:solidFill>
                  <a:srgbClr val="FF0000"/>
                </a:solidFill>
              </a:rPr>
              <a:t>How its work??</a:t>
            </a:r>
          </a:p>
        </p:txBody>
      </p:sp>
      <p:sp>
        <p:nvSpPr>
          <p:cNvPr id="3" name="Content Placeholder 2">
            <a:extLst>
              <a:ext uri="{FF2B5EF4-FFF2-40B4-BE49-F238E27FC236}">
                <a16:creationId xmlns:a16="http://schemas.microsoft.com/office/drawing/2014/main" id="{95DBBF98-EB01-B1D4-520C-FBC87722CA25}"/>
              </a:ext>
            </a:extLst>
          </p:cNvPr>
          <p:cNvSpPr>
            <a:spLocks noGrp="1"/>
          </p:cNvSpPr>
          <p:nvPr>
            <p:ph idx="1"/>
          </p:nvPr>
        </p:nvSpPr>
        <p:spPr>
          <a:xfrm>
            <a:off x="1141412" y="1258645"/>
            <a:ext cx="9905999" cy="4532556"/>
          </a:xfrm>
        </p:spPr>
        <p:txBody>
          <a:bodyPr>
            <a:normAutofit/>
          </a:bodyPr>
          <a:lstStyle/>
          <a:p>
            <a:r>
              <a:rPr lang="en-US" sz="2000" b="0" i="0" dirty="0">
                <a:solidFill>
                  <a:schemeClr val="bg1"/>
                </a:solidFill>
                <a:effectLst/>
                <a:latin typeface="Poppins" panose="00000500000000000000" pitchFamily="2" charset="0"/>
              </a:rPr>
              <a:t>When the current overflow occurs through MCB – Miniature Circuit Breaker, the bimetallic strip gets heated and deflects by bending. The deflection of the bi-metallic strip releases a latch. The latch causes the MCB to turn off by stopping the current flow in the circuit. This process helps safeguard the appliances or devices from the hazards of overload or overcurrent. To restart the current flow, MCB must be turned ON manually.</a:t>
            </a:r>
            <a:endParaRPr lang="en-IN" sz="2000" dirty="0">
              <a:solidFill>
                <a:schemeClr val="bg1"/>
              </a:solidFill>
            </a:endParaRPr>
          </a:p>
        </p:txBody>
      </p:sp>
    </p:spTree>
    <p:extLst>
      <p:ext uri="{BB962C8B-B14F-4D97-AF65-F5344CB8AC3E}">
        <p14:creationId xmlns:p14="http://schemas.microsoft.com/office/powerpoint/2010/main" val="7737282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78C1406C-3F99-78FB-C2DA-46C4A33D2D8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30767" y="903642"/>
            <a:ext cx="9154758" cy="4959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85315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51B2D-08C1-7A07-F133-CECAFC1E7B28}"/>
              </a:ext>
            </a:extLst>
          </p:cNvPr>
          <p:cNvSpPr>
            <a:spLocks noGrp="1"/>
          </p:cNvSpPr>
          <p:nvPr>
            <p:ph type="title"/>
          </p:nvPr>
        </p:nvSpPr>
        <p:spPr>
          <a:xfrm>
            <a:off x="1141413" y="618518"/>
            <a:ext cx="9905998" cy="661642"/>
          </a:xfrm>
        </p:spPr>
        <p:txBody>
          <a:bodyPr/>
          <a:lstStyle/>
          <a:p>
            <a:r>
              <a:rPr lang="en-IN" dirty="0">
                <a:solidFill>
                  <a:srgbClr val="FF0000"/>
                </a:solidFill>
              </a:rPr>
              <a:t>Applications</a:t>
            </a:r>
          </a:p>
        </p:txBody>
      </p:sp>
      <p:sp>
        <p:nvSpPr>
          <p:cNvPr id="3" name="Content Placeholder 2">
            <a:extLst>
              <a:ext uri="{FF2B5EF4-FFF2-40B4-BE49-F238E27FC236}">
                <a16:creationId xmlns:a16="http://schemas.microsoft.com/office/drawing/2014/main" id="{0F5CC2CB-9BF0-EE7E-913B-CE5766B313F7}"/>
              </a:ext>
            </a:extLst>
          </p:cNvPr>
          <p:cNvSpPr>
            <a:spLocks noGrp="1"/>
          </p:cNvSpPr>
          <p:nvPr>
            <p:ph idx="1"/>
          </p:nvPr>
        </p:nvSpPr>
        <p:spPr>
          <a:xfrm>
            <a:off x="1141412" y="1559859"/>
            <a:ext cx="9905999" cy="4231342"/>
          </a:xfrm>
        </p:spPr>
        <p:txBody>
          <a:bodyPr/>
          <a:lstStyle/>
          <a:p>
            <a:r>
              <a:rPr lang="en-IN" dirty="0">
                <a:solidFill>
                  <a:srgbClr val="444444"/>
                </a:solidFill>
                <a:latin typeface="Poppins" panose="00000500000000000000" pitchFamily="2" charset="0"/>
              </a:rPr>
              <a:t>I</a:t>
            </a:r>
            <a:r>
              <a:rPr lang="en-IN" b="0" i="0" dirty="0">
                <a:solidFill>
                  <a:srgbClr val="444444"/>
                </a:solidFill>
                <a:effectLst/>
                <a:latin typeface="Poppins" panose="00000500000000000000" pitchFamily="2" charset="0"/>
              </a:rPr>
              <a:t>ndustrial or domestic purposes</a:t>
            </a:r>
          </a:p>
          <a:p>
            <a:r>
              <a:rPr lang="en-IN" b="0" i="0" dirty="0">
                <a:solidFill>
                  <a:srgbClr val="444444"/>
                </a:solidFill>
                <a:effectLst/>
                <a:latin typeface="Poppins" panose="00000500000000000000" pitchFamily="2" charset="0"/>
              </a:rPr>
              <a:t>Lights</a:t>
            </a:r>
          </a:p>
          <a:p>
            <a:r>
              <a:rPr lang="en-IN" b="0" i="0" dirty="0">
                <a:solidFill>
                  <a:srgbClr val="444444"/>
                </a:solidFill>
                <a:effectLst/>
                <a:latin typeface="Poppins" panose="00000500000000000000" pitchFamily="2" charset="0"/>
              </a:rPr>
              <a:t>Heaters</a:t>
            </a:r>
          </a:p>
          <a:p>
            <a:r>
              <a:rPr lang="en-IN" dirty="0">
                <a:solidFill>
                  <a:srgbClr val="444444"/>
                </a:solidFill>
                <a:latin typeface="Poppins" panose="00000500000000000000" pitchFamily="2" charset="0"/>
              </a:rPr>
              <a:t>F</a:t>
            </a:r>
            <a:r>
              <a:rPr lang="en-IN" b="0" i="0" dirty="0">
                <a:solidFill>
                  <a:srgbClr val="444444"/>
                </a:solidFill>
                <a:effectLst/>
                <a:latin typeface="Poppins" panose="00000500000000000000" pitchFamily="2" charset="0"/>
              </a:rPr>
              <a:t>an</a:t>
            </a:r>
            <a:endParaRPr lang="en-IN" dirty="0"/>
          </a:p>
        </p:txBody>
      </p:sp>
    </p:spTree>
    <p:extLst>
      <p:ext uri="{BB962C8B-B14F-4D97-AF65-F5344CB8AC3E}">
        <p14:creationId xmlns:p14="http://schemas.microsoft.com/office/powerpoint/2010/main" val="1636600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B0216-4E7D-F2B3-C273-E7F9B92DF2B0}"/>
              </a:ext>
            </a:extLst>
          </p:cNvPr>
          <p:cNvSpPr>
            <a:spLocks noGrp="1"/>
          </p:cNvSpPr>
          <p:nvPr>
            <p:ph type="title"/>
          </p:nvPr>
        </p:nvSpPr>
        <p:spPr>
          <a:xfrm>
            <a:off x="1141413" y="618518"/>
            <a:ext cx="9905998" cy="736946"/>
          </a:xfrm>
        </p:spPr>
        <p:txBody>
          <a:bodyPr/>
          <a:lstStyle/>
          <a:p>
            <a:r>
              <a:rPr lang="en-IN" dirty="0">
                <a:solidFill>
                  <a:srgbClr val="FF0000"/>
                </a:solidFill>
              </a:rPr>
              <a:t>Contactor</a:t>
            </a:r>
          </a:p>
        </p:txBody>
      </p:sp>
      <p:sp>
        <p:nvSpPr>
          <p:cNvPr id="3" name="Content Placeholder 2">
            <a:extLst>
              <a:ext uri="{FF2B5EF4-FFF2-40B4-BE49-F238E27FC236}">
                <a16:creationId xmlns:a16="http://schemas.microsoft.com/office/drawing/2014/main" id="{CA4F98EC-AAD1-E4CD-7CA9-165BC0B2B989}"/>
              </a:ext>
            </a:extLst>
          </p:cNvPr>
          <p:cNvSpPr>
            <a:spLocks noGrp="1"/>
          </p:cNvSpPr>
          <p:nvPr>
            <p:ph idx="1"/>
          </p:nvPr>
        </p:nvSpPr>
        <p:spPr>
          <a:xfrm>
            <a:off x="1141412" y="1753496"/>
            <a:ext cx="9905999" cy="4037705"/>
          </a:xfrm>
        </p:spPr>
        <p:txBody>
          <a:bodyPr/>
          <a:lstStyle/>
          <a:p>
            <a:r>
              <a:rPr lang="en-IN" dirty="0">
                <a:solidFill>
                  <a:schemeClr val="bg1"/>
                </a:solidFill>
              </a:rPr>
              <a:t>Introduction</a:t>
            </a:r>
          </a:p>
          <a:p>
            <a:r>
              <a:rPr lang="en-IN" dirty="0">
                <a:solidFill>
                  <a:schemeClr val="bg1"/>
                </a:solidFill>
              </a:rPr>
              <a:t>How to work??</a:t>
            </a:r>
          </a:p>
          <a:p>
            <a:r>
              <a:rPr lang="en-IN" dirty="0">
                <a:solidFill>
                  <a:schemeClr val="bg1"/>
                </a:solidFill>
              </a:rPr>
              <a:t>Applications</a:t>
            </a:r>
          </a:p>
          <a:p>
            <a:endParaRPr lang="en-IN" dirty="0"/>
          </a:p>
        </p:txBody>
      </p:sp>
    </p:spTree>
    <p:extLst>
      <p:ext uri="{BB962C8B-B14F-4D97-AF65-F5344CB8AC3E}">
        <p14:creationId xmlns:p14="http://schemas.microsoft.com/office/powerpoint/2010/main" val="36747279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9B07D-920D-A40B-B36B-42C6609E4C16}"/>
              </a:ext>
            </a:extLst>
          </p:cNvPr>
          <p:cNvSpPr>
            <a:spLocks noGrp="1"/>
          </p:cNvSpPr>
          <p:nvPr>
            <p:ph type="title"/>
          </p:nvPr>
        </p:nvSpPr>
        <p:spPr>
          <a:xfrm>
            <a:off x="1141413" y="618518"/>
            <a:ext cx="9905998" cy="693915"/>
          </a:xfrm>
        </p:spPr>
        <p:txBody>
          <a:bodyPr/>
          <a:lstStyle/>
          <a:p>
            <a:r>
              <a:rPr lang="en-IN" dirty="0">
                <a:solidFill>
                  <a:srgbClr val="FF0000"/>
                </a:solidFill>
              </a:rPr>
              <a:t>Introduction</a:t>
            </a:r>
          </a:p>
        </p:txBody>
      </p:sp>
      <p:sp>
        <p:nvSpPr>
          <p:cNvPr id="3" name="Content Placeholder 2">
            <a:extLst>
              <a:ext uri="{FF2B5EF4-FFF2-40B4-BE49-F238E27FC236}">
                <a16:creationId xmlns:a16="http://schemas.microsoft.com/office/drawing/2014/main" id="{906E0B62-0353-E5E6-B35F-E314CB53C901}"/>
              </a:ext>
            </a:extLst>
          </p:cNvPr>
          <p:cNvSpPr>
            <a:spLocks noGrp="1"/>
          </p:cNvSpPr>
          <p:nvPr>
            <p:ph idx="1"/>
          </p:nvPr>
        </p:nvSpPr>
        <p:spPr>
          <a:xfrm>
            <a:off x="1141412" y="1312433"/>
            <a:ext cx="9905999" cy="4478768"/>
          </a:xfrm>
        </p:spPr>
        <p:txBody>
          <a:bodyPr/>
          <a:lstStyle/>
          <a:p>
            <a:r>
              <a:rPr lang="en-US" b="0" i="0" dirty="0">
                <a:solidFill>
                  <a:srgbClr val="393939"/>
                </a:solidFill>
                <a:effectLst/>
                <a:latin typeface="Noto Sans" panose="020B0502040204020203" pitchFamily="34" charset="0"/>
              </a:rPr>
              <a:t>A contactor is an electrical device that is widely used for switching circuits on and off.</a:t>
            </a:r>
          </a:p>
          <a:p>
            <a:r>
              <a:rPr lang="en-US" b="0" i="0" dirty="0">
                <a:solidFill>
                  <a:srgbClr val="393939"/>
                </a:solidFill>
                <a:effectLst/>
                <a:latin typeface="Noto Sans" panose="020B0502040504020204" pitchFamily="34" charset="0"/>
              </a:rPr>
              <a:t>Contactors are principally designed for use in applications where a large amount of current needs to be switched. </a:t>
            </a:r>
          </a:p>
          <a:p>
            <a:endParaRPr lang="en-US" b="0" i="0" dirty="0">
              <a:solidFill>
                <a:srgbClr val="393939"/>
              </a:solidFill>
              <a:effectLst/>
              <a:latin typeface="Noto Sans" panose="020B0502040504020204" pitchFamily="34" charset="0"/>
            </a:endParaRPr>
          </a:p>
          <a:p>
            <a:endParaRPr lang="en-IN" dirty="0"/>
          </a:p>
        </p:txBody>
      </p:sp>
    </p:spTree>
    <p:extLst>
      <p:ext uri="{BB962C8B-B14F-4D97-AF65-F5344CB8AC3E}">
        <p14:creationId xmlns:p14="http://schemas.microsoft.com/office/powerpoint/2010/main" val="31229309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FF86E-7DC6-F99C-4249-F287DE413D41}"/>
              </a:ext>
            </a:extLst>
          </p:cNvPr>
          <p:cNvSpPr>
            <a:spLocks noGrp="1"/>
          </p:cNvSpPr>
          <p:nvPr>
            <p:ph type="title"/>
          </p:nvPr>
        </p:nvSpPr>
        <p:spPr>
          <a:xfrm>
            <a:off x="1141413" y="618518"/>
            <a:ext cx="9905998" cy="747703"/>
          </a:xfrm>
        </p:spPr>
        <p:txBody>
          <a:bodyPr/>
          <a:lstStyle/>
          <a:p>
            <a:r>
              <a:rPr lang="en-IN" dirty="0">
                <a:solidFill>
                  <a:srgbClr val="FF0000"/>
                </a:solidFill>
              </a:rPr>
              <a:t>How to works??</a:t>
            </a:r>
          </a:p>
        </p:txBody>
      </p:sp>
      <p:sp>
        <p:nvSpPr>
          <p:cNvPr id="3" name="Content Placeholder 2">
            <a:extLst>
              <a:ext uri="{FF2B5EF4-FFF2-40B4-BE49-F238E27FC236}">
                <a16:creationId xmlns:a16="http://schemas.microsoft.com/office/drawing/2014/main" id="{43194722-EFD1-49D0-3D92-A78E68FDC433}"/>
              </a:ext>
            </a:extLst>
          </p:cNvPr>
          <p:cNvSpPr>
            <a:spLocks noGrp="1"/>
          </p:cNvSpPr>
          <p:nvPr>
            <p:ph idx="1"/>
          </p:nvPr>
        </p:nvSpPr>
        <p:spPr>
          <a:xfrm>
            <a:off x="1141412" y="1667435"/>
            <a:ext cx="9905999" cy="4123766"/>
          </a:xfrm>
        </p:spPr>
        <p:txBody>
          <a:bodyPr>
            <a:normAutofit fontScale="77500" lnSpcReduction="20000"/>
          </a:bodyPr>
          <a:lstStyle/>
          <a:p>
            <a:pPr algn="just">
              <a:buFont typeface="Arial" panose="020B0604020202020204" pitchFamily="34" charset="0"/>
              <a:buChar char="•"/>
            </a:pPr>
            <a:r>
              <a:rPr lang="en-US" b="0" i="0" dirty="0">
                <a:solidFill>
                  <a:srgbClr val="393939"/>
                </a:solidFill>
                <a:effectLst/>
                <a:latin typeface="Noto Sans" panose="020B0502040504020204" pitchFamily="34" charset="0"/>
              </a:rPr>
              <a:t>The coil, or electromagnet, is the key component of a contactor. Depending on how the device is set up, it will perform a specific action on the switch contacts (opening or closing them) when it receives power</a:t>
            </a:r>
          </a:p>
          <a:p>
            <a:pPr algn="just">
              <a:buFont typeface="Arial" panose="020B0604020202020204" pitchFamily="34" charset="0"/>
              <a:buChar char="•"/>
            </a:pPr>
            <a:r>
              <a:rPr lang="en-US" b="0" i="0" dirty="0">
                <a:solidFill>
                  <a:srgbClr val="393939"/>
                </a:solidFill>
                <a:effectLst/>
                <a:latin typeface="Noto Sans" panose="020B0502040504020204" pitchFamily="34" charset="0"/>
              </a:rPr>
              <a:t>The contacts are the components of the device that carry power across the circuit being switched. There are various types of contacts found in most contactors, including springs and power contacts. Each type performs a specific function in transferring current and voltage</a:t>
            </a:r>
          </a:p>
          <a:p>
            <a:pPr algn="just">
              <a:buFont typeface="Arial" panose="020B0604020202020204" pitchFamily="34" charset="0"/>
              <a:buChar char="•"/>
            </a:pPr>
            <a:r>
              <a:rPr lang="en-US" b="0" i="0" dirty="0">
                <a:solidFill>
                  <a:srgbClr val="393939"/>
                </a:solidFill>
                <a:effectLst/>
                <a:latin typeface="Noto Sans" panose="020B0502040504020204" pitchFamily="34" charset="0"/>
              </a:rPr>
              <a:t>The contactor enclosure is another important part of the device. This is the housing that surrounds the coil and contacts, helping to insulate the contactor’s key components. The enclosure protects users against accidentally touching any conductive parts of the switch, as well as offering robust protection against risks such as overheating, explosion, and environmental hazards like dirt and moisture.</a:t>
            </a:r>
          </a:p>
          <a:p>
            <a:endParaRPr lang="en-IN" dirty="0"/>
          </a:p>
        </p:txBody>
      </p:sp>
    </p:spTree>
    <p:extLst>
      <p:ext uri="{BB962C8B-B14F-4D97-AF65-F5344CB8AC3E}">
        <p14:creationId xmlns:p14="http://schemas.microsoft.com/office/powerpoint/2010/main" val="2979819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A30E7-577F-CAC7-3A25-774EFF56D037}"/>
              </a:ext>
            </a:extLst>
          </p:cNvPr>
          <p:cNvSpPr>
            <a:spLocks noGrp="1"/>
          </p:cNvSpPr>
          <p:nvPr>
            <p:ph type="title"/>
          </p:nvPr>
        </p:nvSpPr>
        <p:spPr>
          <a:xfrm>
            <a:off x="1141413" y="618518"/>
            <a:ext cx="9905998" cy="747703"/>
          </a:xfrm>
        </p:spPr>
        <p:txBody>
          <a:bodyPr/>
          <a:lstStyle/>
          <a:p>
            <a:r>
              <a:rPr lang="en-IN" dirty="0">
                <a:solidFill>
                  <a:srgbClr val="FF0000"/>
                </a:solidFill>
              </a:rPr>
              <a:t>Applications</a:t>
            </a:r>
          </a:p>
        </p:txBody>
      </p:sp>
      <p:sp>
        <p:nvSpPr>
          <p:cNvPr id="3" name="Content Placeholder 2">
            <a:extLst>
              <a:ext uri="{FF2B5EF4-FFF2-40B4-BE49-F238E27FC236}">
                <a16:creationId xmlns:a16="http://schemas.microsoft.com/office/drawing/2014/main" id="{579D1857-3A9F-0B5C-4B50-86960238F549}"/>
              </a:ext>
            </a:extLst>
          </p:cNvPr>
          <p:cNvSpPr>
            <a:spLocks noGrp="1"/>
          </p:cNvSpPr>
          <p:nvPr>
            <p:ph idx="1"/>
          </p:nvPr>
        </p:nvSpPr>
        <p:spPr>
          <a:xfrm>
            <a:off x="1141412" y="1366221"/>
            <a:ext cx="9905999" cy="4690334"/>
          </a:xfrm>
        </p:spPr>
        <p:txBody>
          <a:bodyPr/>
          <a:lstStyle/>
          <a:p>
            <a:r>
              <a:rPr lang="en-IN" dirty="0">
                <a:solidFill>
                  <a:srgbClr val="E2EEFF"/>
                </a:solidFill>
                <a:latin typeface="Google Sans"/>
              </a:rPr>
              <a:t>C</a:t>
            </a:r>
            <a:r>
              <a:rPr lang="en-IN" b="0" i="0" dirty="0">
                <a:solidFill>
                  <a:srgbClr val="E2EEFF"/>
                </a:solidFill>
                <a:effectLst/>
                <a:latin typeface="Google Sans"/>
              </a:rPr>
              <a:t>ontrolling electric motors</a:t>
            </a:r>
          </a:p>
          <a:p>
            <a:r>
              <a:rPr lang="en-IN" dirty="0">
                <a:solidFill>
                  <a:srgbClr val="E2EEFF"/>
                </a:solidFill>
                <a:latin typeface="Google Sans"/>
              </a:rPr>
              <a:t>Cooling fans</a:t>
            </a:r>
          </a:p>
          <a:p>
            <a:r>
              <a:rPr lang="en-IN" dirty="0">
                <a:solidFill>
                  <a:srgbClr val="E2EEFF"/>
                </a:solidFill>
                <a:latin typeface="Google Sans"/>
              </a:rPr>
              <a:t>In water pumps</a:t>
            </a:r>
          </a:p>
          <a:p>
            <a:r>
              <a:rPr lang="en-IN" dirty="0">
                <a:solidFill>
                  <a:srgbClr val="E2EEFF"/>
                </a:solidFill>
                <a:latin typeface="Google Sans"/>
              </a:rPr>
              <a:t>lighting</a:t>
            </a:r>
          </a:p>
          <a:p>
            <a:endParaRPr lang="en-IN" b="0" i="0" dirty="0">
              <a:solidFill>
                <a:srgbClr val="E2EEFF"/>
              </a:solidFill>
              <a:effectLst/>
              <a:latin typeface="Google Sans"/>
            </a:endParaRPr>
          </a:p>
          <a:p>
            <a:endParaRPr lang="en-IN" dirty="0"/>
          </a:p>
        </p:txBody>
      </p:sp>
    </p:spTree>
    <p:extLst>
      <p:ext uri="{BB962C8B-B14F-4D97-AF65-F5344CB8AC3E}">
        <p14:creationId xmlns:p14="http://schemas.microsoft.com/office/powerpoint/2010/main" val="3586330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2BA87-33B3-D60C-A95C-9C722A4B5B1E}"/>
              </a:ext>
            </a:extLst>
          </p:cNvPr>
          <p:cNvSpPr>
            <a:spLocks noGrp="1"/>
          </p:cNvSpPr>
          <p:nvPr>
            <p:ph type="title"/>
          </p:nvPr>
        </p:nvSpPr>
        <p:spPr>
          <a:xfrm>
            <a:off x="1141413" y="618518"/>
            <a:ext cx="9905998" cy="629369"/>
          </a:xfrm>
        </p:spPr>
        <p:txBody>
          <a:bodyPr/>
          <a:lstStyle/>
          <a:p>
            <a:r>
              <a:rPr lang="en-IN" dirty="0">
                <a:solidFill>
                  <a:srgbClr val="FF0000"/>
                </a:solidFill>
              </a:rPr>
              <a:t>Introduction</a:t>
            </a:r>
          </a:p>
        </p:txBody>
      </p:sp>
      <p:sp>
        <p:nvSpPr>
          <p:cNvPr id="3" name="Content Placeholder 2">
            <a:extLst>
              <a:ext uri="{FF2B5EF4-FFF2-40B4-BE49-F238E27FC236}">
                <a16:creationId xmlns:a16="http://schemas.microsoft.com/office/drawing/2014/main" id="{98ED301F-6625-2A3E-E523-279B06193F1C}"/>
              </a:ext>
            </a:extLst>
          </p:cNvPr>
          <p:cNvSpPr>
            <a:spLocks noGrp="1"/>
          </p:cNvSpPr>
          <p:nvPr>
            <p:ph idx="1"/>
          </p:nvPr>
        </p:nvSpPr>
        <p:spPr>
          <a:xfrm>
            <a:off x="1141412" y="1247887"/>
            <a:ext cx="9905999" cy="4543314"/>
          </a:xfrm>
        </p:spPr>
        <p:txBody>
          <a:bodyPr/>
          <a:lstStyle/>
          <a:p>
            <a:pPr algn="just"/>
            <a:r>
              <a:rPr lang="en-US" b="1" i="0" dirty="0">
                <a:solidFill>
                  <a:schemeClr val="bg1"/>
                </a:solidFill>
                <a:effectLst/>
                <a:latin typeface="DM Sans" panose="020F0502020204030204" pitchFamily="2" charset="0"/>
              </a:rPr>
              <a:t>Relay</a:t>
            </a:r>
            <a:r>
              <a:rPr lang="en-US" b="0" i="0" dirty="0">
                <a:solidFill>
                  <a:schemeClr val="bg1"/>
                </a:solidFill>
                <a:effectLst/>
                <a:latin typeface="DM Sans" panose="020F0502020204030204" pitchFamily="2" charset="0"/>
              </a:rPr>
              <a:t> is an electromechanical switching device most widely used in the automotive and telecommunication industries.</a:t>
            </a:r>
          </a:p>
          <a:p>
            <a:pPr algn="just"/>
            <a:r>
              <a:rPr lang="en-US" b="0" i="0" dirty="0">
                <a:solidFill>
                  <a:schemeClr val="bg1"/>
                </a:solidFill>
                <a:effectLst/>
                <a:latin typeface="Open Sans" panose="020B0606030504020204" pitchFamily="34" charset="0"/>
              </a:rPr>
              <a:t>Electrical relays are crucial because they enable the control of high-current loads using a small amount of electrical current.</a:t>
            </a:r>
            <a:endParaRPr lang="en-US" dirty="0">
              <a:solidFill>
                <a:schemeClr val="bg1"/>
              </a:solidFill>
              <a:latin typeface="DM Sans" panose="020F0502020204030204" pitchFamily="2" charset="0"/>
            </a:endParaRPr>
          </a:p>
          <a:p>
            <a:pPr algn="just"/>
            <a:r>
              <a:rPr lang="en-US" b="0" i="0" dirty="0">
                <a:solidFill>
                  <a:schemeClr val="bg1"/>
                </a:solidFill>
                <a:effectLst/>
                <a:latin typeface="DM Sans" pitchFamily="2" charset="0"/>
              </a:rPr>
              <a:t>It generally consists of electromagnets that control the circuits electromechanically to make or break the load circuit.</a:t>
            </a:r>
            <a:endParaRPr lang="en-IN" dirty="0">
              <a:solidFill>
                <a:schemeClr val="bg1"/>
              </a:solidFill>
            </a:endParaRPr>
          </a:p>
        </p:txBody>
      </p:sp>
    </p:spTree>
    <p:extLst>
      <p:ext uri="{BB962C8B-B14F-4D97-AF65-F5344CB8AC3E}">
        <p14:creationId xmlns:p14="http://schemas.microsoft.com/office/powerpoint/2010/main" val="37348043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27197-B77F-5FCA-3D03-E3A0E6741B27}"/>
              </a:ext>
            </a:extLst>
          </p:cNvPr>
          <p:cNvSpPr>
            <a:spLocks noGrp="1"/>
          </p:cNvSpPr>
          <p:nvPr>
            <p:ph type="title"/>
          </p:nvPr>
        </p:nvSpPr>
        <p:spPr/>
        <p:txBody>
          <a:bodyPr>
            <a:normAutofit fontScale="90000"/>
          </a:bodyPr>
          <a:lstStyle/>
          <a:p>
            <a:r>
              <a:rPr lang="en-US" dirty="0">
                <a:solidFill>
                  <a:srgbClr val="FF0000"/>
                </a:solidFill>
              </a:rPr>
              <a:t>Relay  </a:t>
            </a:r>
            <a:r>
              <a:rPr lang="en-US" dirty="0">
                <a:solidFill>
                  <a:schemeClr val="bg2"/>
                </a:solidFill>
              </a:rPr>
              <a:t>vs</a:t>
            </a:r>
            <a:r>
              <a:rPr lang="en-US" dirty="0">
                <a:solidFill>
                  <a:srgbClr val="FF0000"/>
                </a:solidFill>
              </a:rPr>
              <a:t>  Transistor  </a:t>
            </a:r>
            <a:r>
              <a:rPr lang="en-US" dirty="0">
                <a:solidFill>
                  <a:schemeClr val="bg2"/>
                </a:solidFill>
              </a:rPr>
              <a:t>vs</a:t>
            </a:r>
            <a:r>
              <a:rPr lang="en-US" dirty="0">
                <a:solidFill>
                  <a:srgbClr val="FF0000"/>
                </a:solidFill>
              </a:rPr>
              <a:t>  Vacuum tube </a:t>
            </a:r>
            <a:r>
              <a:rPr lang="en-US" dirty="0">
                <a:solidFill>
                  <a:schemeClr val="bg2"/>
                </a:solidFill>
              </a:rPr>
              <a:t> vs  </a:t>
            </a:r>
            <a:r>
              <a:rPr lang="en-US" dirty="0">
                <a:solidFill>
                  <a:srgbClr val="FF0000"/>
                </a:solidFill>
              </a:rPr>
              <a:t>Optocoupler  </a:t>
            </a:r>
            <a:r>
              <a:rPr lang="en-US" dirty="0">
                <a:solidFill>
                  <a:schemeClr val="bg2"/>
                </a:solidFill>
              </a:rPr>
              <a:t>vs</a:t>
            </a:r>
            <a:r>
              <a:rPr lang="en-US" dirty="0">
                <a:solidFill>
                  <a:srgbClr val="FF0000"/>
                </a:solidFill>
              </a:rPr>
              <a:t>  Contactor  </a:t>
            </a:r>
            <a:r>
              <a:rPr lang="en-US" dirty="0">
                <a:solidFill>
                  <a:schemeClr val="bg2"/>
                </a:solidFill>
              </a:rPr>
              <a:t>vs</a:t>
            </a:r>
            <a:r>
              <a:rPr lang="en-US" dirty="0">
                <a:solidFill>
                  <a:srgbClr val="FF0000"/>
                </a:solidFill>
              </a:rPr>
              <a:t>  MCB </a:t>
            </a:r>
            <a:br>
              <a:rPr lang="en-IN" dirty="0">
                <a:solidFill>
                  <a:schemeClr val="bg1"/>
                </a:solidFill>
              </a:rPr>
            </a:br>
            <a:r>
              <a:rPr lang="en-US" dirty="0"/>
              <a:t> </a:t>
            </a:r>
            <a:endParaRPr lang="en-IN" dirty="0"/>
          </a:p>
        </p:txBody>
      </p:sp>
      <p:graphicFrame>
        <p:nvGraphicFramePr>
          <p:cNvPr id="7" name="Content Placeholder 6">
            <a:extLst>
              <a:ext uri="{FF2B5EF4-FFF2-40B4-BE49-F238E27FC236}">
                <a16:creationId xmlns:a16="http://schemas.microsoft.com/office/drawing/2014/main" id="{1179F872-6236-CD3F-7CCD-E272FEE76F51}"/>
              </a:ext>
            </a:extLst>
          </p:cNvPr>
          <p:cNvGraphicFramePr>
            <a:graphicFrameLocks noGrp="1"/>
          </p:cNvGraphicFramePr>
          <p:nvPr>
            <p:ph idx="1"/>
            <p:extLst>
              <p:ext uri="{D42A27DB-BD31-4B8C-83A1-F6EECF244321}">
                <p14:modId xmlns:p14="http://schemas.microsoft.com/office/powerpoint/2010/main" val="1290108519"/>
              </p:ext>
            </p:extLst>
          </p:nvPr>
        </p:nvGraphicFramePr>
        <p:xfrm>
          <a:off x="419548" y="1592132"/>
          <a:ext cx="10958760" cy="4484984"/>
        </p:xfrm>
        <a:graphic>
          <a:graphicData uri="http://schemas.openxmlformats.org/drawingml/2006/table">
            <a:tbl>
              <a:tblPr firstRow="1" bandRow="1">
                <a:tableStyleId>{5C22544A-7EE6-4342-B048-85BDC9FD1C3A}</a:tableStyleId>
              </a:tblPr>
              <a:tblGrid>
                <a:gridCol w="1272996">
                  <a:extLst>
                    <a:ext uri="{9D8B030D-6E8A-4147-A177-3AD203B41FA5}">
                      <a16:colId xmlns:a16="http://schemas.microsoft.com/office/drawing/2014/main" val="817149777"/>
                    </a:ext>
                  </a:extLst>
                </a:gridCol>
                <a:gridCol w="1614294">
                  <a:extLst>
                    <a:ext uri="{9D8B030D-6E8A-4147-A177-3AD203B41FA5}">
                      <a16:colId xmlns:a16="http://schemas.microsoft.com/office/drawing/2014/main" val="2681109801"/>
                    </a:ext>
                  </a:extLst>
                </a:gridCol>
                <a:gridCol w="1614294">
                  <a:extLst>
                    <a:ext uri="{9D8B030D-6E8A-4147-A177-3AD203B41FA5}">
                      <a16:colId xmlns:a16="http://schemas.microsoft.com/office/drawing/2014/main" val="2981972786"/>
                    </a:ext>
                  </a:extLst>
                </a:gridCol>
                <a:gridCol w="1614294">
                  <a:extLst>
                    <a:ext uri="{9D8B030D-6E8A-4147-A177-3AD203B41FA5}">
                      <a16:colId xmlns:a16="http://schemas.microsoft.com/office/drawing/2014/main" val="865279056"/>
                    </a:ext>
                  </a:extLst>
                </a:gridCol>
                <a:gridCol w="1614294">
                  <a:extLst>
                    <a:ext uri="{9D8B030D-6E8A-4147-A177-3AD203B41FA5}">
                      <a16:colId xmlns:a16="http://schemas.microsoft.com/office/drawing/2014/main" val="1684042384"/>
                    </a:ext>
                  </a:extLst>
                </a:gridCol>
                <a:gridCol w="1614294">
                  <a:extLst>
                    <a:ext uri="{9D8B030D-6E8A-4147-A177-3AD203B41FA5}">
                      <a16:colId xmlns:a16="http://schemas.microsoft.com/office/drawing/2014/main" val="2552372506"/>
                    </a:ext>
                  </a:extLst>
                </a:gridCol>
                <a:gridCol w="1614294">
                  <a:extLst>
                    <a:ext uri="{9D8B030D-6E8A-4147-A177-3AD203B41FA5}">
                      <a16:colId xmlns:a16="http://schemas.microsoft.com/office/drawing/2014/main" val="3655363810"/>
                    </a:ext>
                  </a:extLst>
                </a:gridCol>
              </a:tblGrid>
              <a:tr h="735944">
                <a:tc>
                  <a:txBody>
                    <a:bodyPr/>
                    <a:lstStyle/>
                    <a:p>
                      <a:r>
                        <a:rPr lang="en-IN" dirty="0"/>
                        <a:t>Parameters</a:t>
                      </a:r>
                    </a:p>
                  </a:txBody>
                  <a:tcPr/>
                </a:tc>
                <a:tc>
                  <a:txBody>
                    <a:bodyPr/>
                    <a:lstStyle/>
                    <a:p>
                      <a:r>
                        <a:rPr lang="en-IN" dirty="0"/>
                        <a:t>Relay</a:t>
                      </a:r>
                    </a:p>
                  </a:txBody>
                  <a:tcPr/>
                </a:tc>
                <a:tc>
                  <a:txBody>
                    <a:bodyPr/>
                    <a:lstStyle/>
                    <a:p>
                      <a:r>
                        <a:rPr lang="en-IN" dirty="0"/>
                        <a:t>Transistor</a:t>
                      </a:r>
                    </a:p>
                  </a:txBody>
                  <a:tcPr/>
                </a:tc>
                <a:tc>
                  <a:txBody>
                    <a:bodyPr/>
                    <a:lstStyle/>
                    <a:p>
                      <a:r>
                        <a:rPr lang="en-IN" dirty="0"/>
                        <a:t>Vacuum tube</a:t>
                      </a:r>
                    </a:p>
                  </a:txBody>
                  <a:tcPr/>
                </a:tc>
                <a:tc>
                  <a:txBody>
                    <a:bodyPr/>
                    <a:lstStyle/>
                    <a:p>
                      <a:r>
                        <a:rPr lang="en-IN" dirty="0"/>
                        <a:t>Optocoupler</a:t>
                      </a:r>
                    </a:p>
                  </a:txBody>
                  <a:tcPr/>
                </a:tc>
                <a:tc>
                  <a:txBody>
                    <a:bodyPr/>
                    <a:lstStyle/>
                    <a:p>
                      <a:r>
                        <a:rPr lang="en-IN" dirty="0"/>
                        <a:t>MCB</a:t>
                      </a:r>
                    </a:p>
                  </a:txBody>
                  <a:tcPr/>
                </a:tc>
                <a:tc>
                  <a:txBody>
                    <a:bodyPr/>
                    <a:lstStyle/>
                    <a:p>
                      <a:r>
                        <a:rPr lang="en-IN" dirty="0"/>
                        <a:t>Contactor</a:t>
                      </a:r>
                    </a:p>
                  </a:txBody>
                  <a:tcPr/>
                </a:tc>
                <a:extLst>
                  <a:ext uri="{0D108BD9-81ED-4DB2-BD59-A6C34878D82A}">
                    <a16:rowId xmlns:a16="http://schemas.microsoft.com/office/drawing/2014/main" val="2625370237"/>
                  </a:ext>
                </a:extLst>
              </a:tr>
              <a:tr h="1718709">
                <a:tc>
                  <a:txBody>
                    <a:bodyPr/>
                    <a:lstStyle/>
                    <a:p>
                      <a:pPr algn="l"/>
                      <a:r>
                        <a:rPr lang="en-IN" b="1" dirty="0"/>
                        <a:t>Speed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Relatively slower response time compared to solid-state devices.</a:t>
                      </a:r>
                      <a:endParaRPr lang="en-IN" dirty="0"/>
                    </a:p>
                    <a:p>
                      <a:pPr algn="l"/>
                      <a:endParaRPr lang="en-IN" dirty="0"/>
                    </a:p>
                  </a:txBody>
                  <a:tcPr/>
                </a:tc>
                <a:tc>
                  <a:txBody>
                    <a:bodyPr/>
                    <a:lstStyle/>
                    <a:p>
                      <a:pPr algn="l"/>
                      <a:r>
                        <a:rPr lang="en-US" sz="1800" b="0" i="0" kern="1200" dirty="0">
                          <a:solidFill>
                            <a:schemeClr val="dk1"/>
                          </a:solidFill>
                          <a:effectLst/>
                          <a:latin typeface="+mn-lt"/>
                          <a:ea typeface="+mn-ea"/>
                          <a:cs typeface="+mn-cs"/>
                        </a:rPr>
                        <a:t>Fast response time, suitable for high-frequency applications.</a:t>
                      </a:r>
                      <a:endParaRPr lang="en-IN" dirty="0"/>
                    </a:p>
                  </a:txBody>
                  <a:tcPr/>
                </a:tc>
                <a:tc>
                  <a:txBody>
                    <a:bodyPr/>
                    <a:lstStyle/>
                    <a:p>
                      <a:pPr algn="l"/>
                      <a:r>
                        <a:rPr lang="en-IN" sz="1800" b="0" i="0" kern="1200" dirty="0">
                          <a:solidFill>
                            <a:schemeClr val="dk1"/>
                          </a:solidFill>
                          <a:effectLst/>
                          <a:latin typeface="+mn-lt"/>
                          <a:ea typeface="+mn-ea"/>
                          <a:cs typeface="+mn-cs"/>
                        </a:rPr>
                        <a:t>Slower compared to transistors.</a:t>
                      </a:r>
                    </a:p>
                    <a:p>
                      <a:pPr algn="l"/>
                      <a:br>
                        <a:rPr lang="en-IN" dirty="0"/>
                      </a:br>
                      <a:endParaRPr lang="en-IN" dirty="0"/>
                    </a:p>
                  </a:txBody>
                  <a:tcPr/>
                </a:tc>
                <a:tc>
                  <a:txBody>
                    <a:bodyPr/>
                    <a:lstStyle/>
                    <a:p>
                      <a:pPr algn="l"/>
                      <a:r>
                        <a:rPr lang="en-US" sz="1800" b="0" i="0" kern="1200" dirty="0">
                          <a:solidFill>
                            <a:schemeClr val="dk1"/>
                          </a:solidFill>
                          <a:effectLst/>
                          <a:latin typeface="+mn-lt"/>
                          <a:ea typeface="+mn-ea"/>
                          <a:cs typeface="+mn-cs"/>
                        </a:rPr>
                        <a:t>Response time depends on the optical properties and construction.</a:t>
                      </a:r>
                      <a:endParaRPr lang="en-IN" dirty="0"/>
                    </a:p>
                  </a:txBody>
                  <a:tcPr/>
                </a:tc>
                <a:tc>
                  <a:txBody>
                    <a:bodyPr/>
                    <a:lstStyle/>
                    <a:p>
                      <a:pPr algn="l"/>
                      <a:r>
                        <a:rPr lang="en-US" sz="1800" b="0" i="0" kern="1200" dirty="0">
                          <a:solidFill>
                            <a:schemeClr val="dk1"/>
                          </a:solidFill>
                          <a:effectLst/>
                          <a:latin typeface="+mn-lt"/>
                          <a:ea typeface="+mn-ea"/>
                          <a:cs typeface="+mn-cs"/>
                        </a:rPr>
                        <a:t>Very fast response to overcurrent situations.</a:t>
                      </a:r>
                      <a:endParaRPr lang="en-IN" dirty="0"/>
                    </a:p>
                  </a:txBody>
                  <a:tcPr/>
                </a:tc>
                <a:tc>
                  <a:txBody>
                    <a:bodyPr/>
                    <a:lstStyle/>
                    <a:p>
                      <a:pPr algn="l"/>
                      <a:r>
                        <a:rPr lang="en-US" sz="1800" b="0" i="0" kern="1200" dirty="0">
                          <a:solidFill>
                            <a:schemeClr val="dk1"/>
                          </a:solidFill>
                          <a:effectLst/>
                          <a:latin typeface="+mn-lt"/>
                          <a:ea typeface="+mn-ea"/>
                          <a:cs typeface="+mn-cs"/>
                        </a:rPr>
                        <a:t>Slower compared to solid-state switches.</a:t>
                      </a:r>
                      <a:endParaRPr lang="en-IN" dirty="0"/>
                    </a:p>
                  </a:txBody>
                  <a:tcPr/>
                </a:tc>
                <a:extLst>
                  <a:ext uri="{0D108BD9-81ED-4DB2-BD59-A6C34878D82A}">
                    <a16:rowId xmlns:a16="http://schemas.microsoft.com/office/drawing/2014/main" val="1152962750"/>
                  </a:ext>
                </a:extLst>
              </a:tr>
              <a:tr h="1682159">
                <a:tc>
                  <a:txBody>
                    <a:bodyPr/>
                    <a:lstStyle/>
                    <a:p>
                      <a:pPr algn="l"/>
                      <a:r>
                        <a:rPr lang="en-IN" sz="1800" b="1" i="0" kern="1200" dirty="0">
                          <a:solidFill>
                            <a:schemeClr val="dk1"/>
                          </a:solidFill>
                          <a:effectLst/>
                          <a:latin typeface="+mn-lt"/>
                          <a:ea typeface="+mn-ea"/>
                          <a:cs typeface="+mn-cs"/>
                        </a:rPr>
                        <a:t>Size</a:t>
                      </a:r>
                      <a:endParaRPr lang="en-IN" dirty="0"/>
                    </a:p>
                  </a:txBody>
                  <a:tcPr/>
                </a:tc>
                <a:tc>
                  <a:txBody>
                    <a:bodyPr/>
                    <a:lstStyle/>
                    <a:p>
                      <a:pPr algn="l"/>
                      <a:r>
                        <a:rPr lang="en-US" sz="1800" b="0" i="0" kern="1200" dirty="0">
                          <a:solidFill>
                            <a:schemeClr val="dk1"/>
                          </a:solidFill>
                          <a:effectLst/>
                          <a:latin typeface="+mn-lt"/>
                          <a:ea typeface="+mn-ea"/>
                          <a:cs typeface="+mn-cs"/>
                        </a:rPr>
                        <a:t>Moderate to large size, depending on type and rating</a:t>
                      </a:r>
                      <a:endParaRPr lang="en-IN" dirty="0"/>
                    </a:p>
                  </a:txBody>
                  <a:tcPr/>
                </a:tc>
                <a:tc>
                  <a:txBody>
                    <a:bodyPr/>
                    <a:lstStyle/>
                    <a:p>
                      <a:pPr algn="l"/>
                      <a:r>
                        <a:rPr lang="en-US" sz="1800" b="0" i="0" kern="1200" dirty="0">
                          <a:solidFill>
                            <a:schemeClr val="dk1"/>
                          </a:solidFill>
                          <a:effectLst/>
                          <a:latin typeface="+mn-lt"/>
                          <a:ea typeface="+mn-ea"/>
                          <a:cs typeface="+mn-cs"/>
                        </a:rPr>
                        <a:t>Small to moderate size  specially with modern semiconductor technology</a:t>
                      </a:r>
                      <a:endParaRPr lang="en-IN" dirty="0"/>
                    </a:p>
                  </a:txBody>
                  <a:tcPr/>
                </a:tc>
                <a:tc>
                  <a:txBody>
                    <a:bodyPr/>
                    <a:lstStyle/>
                    <a:p>
                      <a:pPr algn="l"/>
                      <a:r>
                        <a:rPr lang="en-US" sz="1800" b="0" i="0" kern="1200" dirty="0">
                          <a:solidFill>
                            <a:schemeClr val="dk1"/>
                          </a:solidFill>
                          <a:effectLst/>
                          <a:latin typeface="+mn-lt"/>
                          <a:ea typeface="+mn-ea"/>
                          <a:cs typeface="+mn-cs"/>
                        </a:rPr>
                        <a:t>Historically large, modern variants can be smaller.</a:t>
                      </a:r>
                      <a:endParaRPr lang="en-IN" dirty="0"/>
                    </a:p>
                  </a:txBody>
                  <a:tcPr/>
                </a:tc>
                <a:tc>
                  <a:txBody>
                    <a:bodyPr/>
                    <a:lstStyle/>
                    <a:p>
                      <a:pPr algn="l"/>
                      <a:r>
                        <a:rPr lang="en-IN" sz="1800" b="0" i="0" kern="1200" dirty="0">
                          <a:solidFill>
                            <a:schemeClr val="dk1"/>
                          </a:solidFill>
                          <a:effectLst/>
                          <a:latin typeface="+mn-lt"/>
                          <a:ea typeface="+mn-ea"/>
                          <a:cs typeface="+mn-cs"/>
                        </a:rPr>
                        <a:t>Compact size.</a:t>
                      </a:r>
                      <a:endParaRPr lang="en-IN" dirty="0"/>
                    </a:p>
                  </a:txBody>
                  <a:tcPr/>
                </a:tc>
                <a:tc>
                  <a:txBody>
                    <a:bodyPr/>
                    <a:lstStyle/>
                    <a:p>
                      <a:pPr algn="l"/>
                      <a:r>
                        <a:rPr lang="en-US" sz="1800" b="0" i="0" kern="1200" dirty="0">
                          <a:solidFill>
                            <a:schemeClr val="dk1"/>
                          </a:solidFill>
                          <a:effectLst/>
                          <a:latin typeface="+mn-lt"/>
                          <a:ea typeface="+mn-ea"/>
                          <a:cs typeface="+mn-cs"/>
                        </a:rPr>
                        <a:t>Compact size, suitable for installation in electrical panels</a:t>
                      </a:r>
                      <a:endParaRPr lang="en-IN" dirty="0"/>
                    </a:p>
                  </a:txBody>
                  <a:tcPr/>
                </a:tc>
                <a:tc>
                  <a:txBody>
                    <a:bodyPr/>
                    <a:lstStyle/>
                    <a:p>
                      <a:pPr algn="l"/>
                      <a:r>
                        <a:rPr lang="en-IN" sz="1800" b="0" i="0" kern="1200" dirty="0">
                          <a:solidFill>
                            <a:schemeClr val="dk1"/>
                          </a:solidFill>
                          <a:effectLst/>
                          <a:latin typeface="+mn-lt"/>
                          <a:ea typeface="+mn-ea"/>
                          <a:cs typeface="+mn-cs"/>
                        </a:rPr>
                        <a:t>Moderate to large size.</a:t>
                      </a:r>
                      <a:endParaRPr lang="en-IN" dirty="0"/>
                    </a:p>
                  </a:txBody>
                  <a:tcPr/>
                </a:tc>
                <a:extLst>
                  <a:ext uri="{0D108BD9-81ED-4DB2-BD59-A6C34878D82A}">
                    <a16:rowId xmlns:a16="http://schemas.microsoft.com/office/drawing/2014/main" val="1792883104"/>
                  </a:ext>
                </a:extLst>
              </a:tr>
            </a:tbl>
          </a:graphicData>
        </a:graphic>
      </p:graphicFrame>
    </p:spTree>
    <p:extLst>
      <p:ext uri="{BB962C8B-B14F-4D97-AF65-F5344CB8AC3E}">
        <p14:creationId xmlns:p14="http://schemas.microsoft.com/office/powerpoint/2010/main" val="33586926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743962FE-3DA4-6E50-86A4-4E755765A81D}"/>
              </a:ext>
            </a:extLst>
          </p:cNvPr>
          <p:cNvGraphicFramePr>
            <a:graphicFrameLocks noGrp="1"/>
          </p:cNvGraphicFramePr>
          <p:nvPr>
            <p:ph idx="1"/>
            <p:extLst>
              <p:ext uri="{D42A27DB-BD31-4B8C-83A1-F6EECF244321}">
                <p14:modId xmlns:p14="http://schemas.microsoft.com/office/powerpoint/2010/main" val="1015392357"/>
              </p:ext>
            </p:extLst>
          </p:nvPr>
        </p:nvGraphicFramePr>
        <p:xfrm>
          <a:off x="548639" y="1075765"/>
          <a:ext cx="10940524" cy="5002305"/>
        </p:xfrm>
        <a:graphic>
          <a:graphicData uri="http://schemas.openxmlformats.org/drawingml/2006/table">
            <a:tbl>
              <a:tblPr firstRow="1" bandRow="1">
                <a:tableStyleId>{5C22544A-7EE6-4342-B048-85BDC9FD1C3A}</a:tableStyleId>
              </a:tblPr>
              <a:tblGrid>
                <a:gridCol w="1562932">
                  <a:extLst>
                    <a:ext uri="{9D8B030D-6E8A-4147-A177-3AD203B41FA5}">
                      <a16:colId xmlns:a16="http://schemas.microsoft.com/office/drawing/2014/main" val="1097617739"/>
                    </a:ext>
                  </a:extLst>
                </a:gridCol>
                <a:gridCol w="1562932">
                  <a:extLst>
                    <a:ext uri="{9D8B030D-6E8A-4147-A177-3AD203B41FA5}">
                      <a16:colId xmlns:a16="http://schemas.microsoft.com/office/drawing/2014/main" val="1806151476"/>
                    </a:ext>
                  </a:extLst>
                </a:gridCol>
                <a:gridCol w="1562932">
                  <a:extLst>
                    <a:ext uri="{9D8B030D-6E8A-4147-A177-3AD203B41FA5}">
                      <a16:colId xmlns:a16="http://schemas.microsoft.com/office/drawing/2014/main" val="1018911001"/>
                    </a:ext>
                  </a:extLst>
                </a:gridCol>
                <a:gridCol w="1562932">
                  <a:extLst>
                    <a:ext uri="{9D8B030D-6E8A-4147-A177-3AD203B41FA5}">
                      <a16:colId xmlns:a16="http://schemas.microsoft.com/office/drawing/2014/main" val="2807369115"/>
                    </a:ext>
                  </a:extLst>
                </a:gridCol>
                <a:gridCol w="1562932">
                  <a:extLst>
                    <a:ext uri="{9D8B030D-6E8A-4147-A177-3AD203B41FA5}">
                      <a16:colId xmlns:a16="http://schemas.microsoft.com/office/drawing/2014/main" val="2865255678"/>
                    </a:ext>
                  </a:extLst>
                </a:gridCol>
                <a:gridCol w="1562932">
                  <a:extLst>
                    <a:ext uri="{9D8B030D-6E8A-4147-A177-3AD203B41FA5}">
                      <a16:colId xmlns:a16="http://schemas.microsoft.com/office/drawing/2014/main" val="365701297"/>
                    </a:ext>
                  </a:extLst>
                </a:gridCol>
                <a:gridCol w="1562932">
                  <a:extLst>
                    <a:ext uri="{9D8B030D-6E8A-4147-A177-3AD203B41FA5}">
                      <a16:colId xmlns:a16="http://schemas.microsoft.com/office/drawing/2014/main" val="2272430172"/>
                    </a:ext>
                  </a:extLst>
                </a:gridCol>
              </a:tblGrid>
              <a:tr h="2341504">
                <a:tc>
                  <a:txBody>
                    <a:bodyPr/>
                    <a:lstStyle/>
                    <a:p>
                      <a:r>
                        <a:rPr lang="en-IN" sz="1800" b="1" i="0" kern="1200" dirty="0">
                          <a:solidFill>
                            <a:schemeClr val="bg1"/>
                          </a:solidFill>
                          <a:effectLst/>
                          <a:latin typeface="+mn-lt"/>
                          <a:ea typeface="+mn-ea"/>
                          <a:cs typeface="+mn-cs"/>
                        </a:rPr>
                        <a:t>Reliability</a:t>
                      </a:r>
                      <a:endParaRPr lang="en-IN" b="1" dirty="0">
                        <a:solidFill>
                          <a:schemeClr val="bg1"/>
                        </a:solidFill>
                      </a:endParaRPr>
                    </a:p>
                  </a:txBody>
                  <a:tcPr>
                    <a:solidFill>
                      <a:schemeClr val="tx1">
                        <a:lumMod val="95000"/>
                      </a:schemeClr>
                    </a:solidFill>
                  </a:tcPr>
                </a:tc>
                <a:tc>
                  <a:txBody>
                    <a:bodyPr/>
                    <a:lstStyle/>
                    <a:p>
                      <a:r>
                        <a:rPr lang="en-US" sz="1800" b="0" i="0" kern="1200" dirty="0">
                          <a:solidFill>
                            <a:schemeClr val="bg1"/>
                          </a:solidFill>
                          <a:effectLst/>
                          <a:latin typeface="+mn-lt"/>
                          <a:ea typeface="+mn-ea"/>
                          <a:cs typeface="+mn-cs"/>
                        </a:rPr>
                        <a:t>Mechanical parts can wear out over time.</a:t>
                      </a:r>
                      <a:endParaRPr lang="en-IN" dirty="0">
                        <a:solidFill>
                          <a:schemeClr val="bg1"/>
                        </a:solidFill>
                      </a:endParaRPr>
                    </a:p>
                  </a:txBody>
                  <a:tcPr>
                    <a:solidFill>
                      <a:schemeClr val="tx1">
                        <a:lumMod val="95000"/>
                      </a:schemeClr>
                    </a:solidFill>
                  </a:tcPr>
                </a:tc>
                <a:tc>
                  <a:txBody>
                    <a:bodyPr/>
                    <a:lstStyle/>
                    <a:p>
                      <a:r>
                        <a:rPr lang="en-US" sz="1800" b="0" i="0" kern="1200" dirty="0">
                          <a:solidFill>
                            <a:schemeClr val="bg1"/>
                          </a:solidFill>
                          <a:effectLst/>
                          <a:latin typeface="+mn-lt"/>
                          <a:ea typeface="+mn-ea"/>
                          <a:cs typeface="+mn-cs"/>
                        </a:rPr>
                        <a:t>Solid-state reliability, sensitive to voltage and temperature.</a:t>
                      </a:r>
                      <a:endParaRPr lang="en-IN" dirty="0">
                        <a:solidFill>
                          <a:schemeClr val="bg1"/>
                        </a:solidFill>
                      </a:endParaRPr>
                    </a:p>
                  </a:txBody>
                  <a:tcPr>
                    <a:solidFill>
                      <a:schemeClr val="tx1">
                        <a:lumMod val="95000"/>
                      </a:schemeClr>
                    </a:solidFill>
                  </a:tcPr>
                </a:tc>
                <a:tc>
                  <a:txBody>
                    <a:bodyPr/>
                    <a:lstStyle/>
                    <a:p>
                      <a:r>
                        <a:rPr lang="en-US" sz="1800" b="0" i="0" kern="1200" dirty="0">
                          <a:solidFill>
                            <a:schemeClr val="bg1"/>
                          </a:solidFill>
                          <a:effectLst/>
                          <a:latin typeface="+mn-lt"/>
                          <a:ea typeface="+mn-ea"/>
                          <a:cs typeface="+mn-cs"/>
                        </a:rPr>
                        <a:t>Limited lifespan, susceptible to failure due to vacuum leaks or filament burnout.</a:t>
                      </a:r>
                      <a:endParaRPr lang="en-IN" dirty="0">
                        <a:solidFill>
                          <a:schemeClr val="bg1"/>
                        </a:solidFill>
                      </a:endParaRPr>
                    </a:p>
                  </a:txBody>
                  <a:tcPr>
                    <a:solidFill>
                      <a:schemeClr val="tx1">
                        <a:lumMod val="95000"/>
                      </a:schemeClr>
                    </a:solidFill>
                  </a:tcPr>
                </a:tc>
                <a:tc>
                  <a:txBody>
                    <a:bodyPr/>
                    <a:lstStyle/>
                    <a:p>
                      <a:r>
                        <a:rPr lang="en-US" sz="1800" b="0" i="0" kern="1200" dirty="0">
                          <a:solidFill>
                            <a:schemeClr val="bg1"/>
                          </a:solidFill>
                          <a:effectLst/>
                          <a:latin typeface="+mn-lt"/>
                          <a:ea typeface="+mn-ea"/>
                          <a:cs typeface="+mn-cs"/>
                        </a:rPr>
                        <a:t>Generally reliable but can degrade over time.</a:t>
                      </a:r>
                      <a:endParaRPr lang="en-IN" dirty="0">
                        <a:solidFill>
                          <a:schemeClr val="bg1"/>
                        </a:solidFill>
                      </a:endParaRPr>
                    </a:p>
                  </a:txBody>
                  <a:tcPr>
                    <a:solidFill>
                      <a:schemeClr val="tx1">
                        <a:lumMod val="95000"/>
                      </a:schemeClr>
                    </a:solidFill>
                  </a:tcPr>
                </a:tc>
                <a:tc>
                  <a:txBody>
                    <a:bodyPr/>
                    <a:lstStyle/>
                    <a:p>
                      <a:r>
                        <a:rPr lang="en-US" sz="1800" b="0" i="0" kern="1200" dirty="0">
                          <a:solidFill>
                            <a:schemeClr val="bg1"/>
                          </a:solidFill>
                          <a:effectLst/>
                          <a:latin typeface="+mn-lt"/>
                          <a:ea typeface="+mn-ea"/>
                          <a:cs typeface="+mn-cs"/>
                        </a:rPr>
                        <a:t>Reliable operation with proper maintenance.</a:t>
                      </a:r>
                      <a:endParaRPr lang="en-IN" dirty="0">
                        <a:solidFill>
                          <a:schemeClr val="bg1"/>
                        </a:solidFill>
                      </a:endParaRPr>
                    </a:p>
                  </a:txBody>
                  <a:tcPr>
                    <a:solidFill>
                      <a:schemeClr val="tx1">
                        <a:lumMod val="95000"/>
                      </a:schemeClr>
                    </a:solidFill>
                  </a:tcPr>
                </a:tc>
                <a:tc>
                  <a:txBody>
                    <a:bodyPr/>
                    <a:lstStyle/>
                    <a:p>
                      <a:r>
                        <a:rPr lang="en-US" sz="1800" b="0" i="0" kern="1200" dirty="0">
                          <a:solidFill>
                            <a:schemeClr val="bg1"/>
                          </a:solidFill>
                          <a:effectLst/>
                          <a:latin typeface="+mn-lt"/>
                          <a:ea typeface="+mn-ea"/>
                          <a:cs typeface="+mn-cs"/>
                        </a:rPr>
                        <a:t>Relatively reliable but subject to wear and tear.</a:t>
                      </a:r>
                      <a:endParaRPr lang="en-IN" dirty="0">
                        <a:solidFill>
                          <a:schemeClr val="bg1"/>
                        </a:solidFill>
                      </a:endParaRPr>
                    </a:p>
                  </a:txBody>
                  <a:tcPr>
                    <a:solidFill>
                      <a:schemeClr val="tx1">
                        <a:lumMod val="95000"/>
                      </a:schemeClr>
                    </a:solidFill>
                  </a:tcPr>
                </a:tc>
                <a:extLst>
                  <a:ext uri="{0D108BD9-81ED-4DB2-BD59-A6C34878D82A}">
                    <a16:rowId xmlns:a16="http://schemas.microsoft.com/office/drawing/2014/main" val="566178493"/>
                  </a:ext>
                </a:extLst>
              </a:tr>
              <a:tr h="2660801">
                <a:tc>
                  <a:txBody>
                    <a:bodyPr/>
                    <a:lstStyle/>
                    <a:p>
                      <a:r>
                        <a:rPr lang="en-IN" sz="1800" b="1" i="0" kern="1200" dirty="0">
                          <a:solidFill>
                            <a:schemeClr val="dk1"/>
                          </a:solidFill>
                          <a:effectLst/>
                          <a:latin typeface="+mn-lt"/>
                          <a:ea typeface="+mn-ea"/>
                          <a:cs typeface="+mn-cs"/>
                        </a:rPr>
                        <a:t>Cost</a:t>
                      </a:r>
                      <a:endParaRPr lang="en-IN" dirty="0"/>
                    </a:p>
                  </a:txBody>
                  <a:tcPr/>
                </a:tc>
                <a:tc>
                  <a:txBody>
                    <a:bodyPr/>
                    <a:lstStyle/>
                    <a:p>
                      <a:r>
                        <a:rPr lang="en-IN" sz="1800" b="0" i="0" kern="1200" dirty="0">
                          <a:solidFill>
                            <a:schemeClr val="dk1"/>
                          </a:solidFill>
                          <a:effectLst/>
                          <a:latin typeface="+mn-lt"/>
                          <a:ea typeface="+mn-ea"/>
                          <a:cs typeface="+mn-cs"/>
                        </a:rPr>
                        <a:t>Moderate cost.</a:t>
                      </a:r>
                      <a:endParaRPr lang="en-IN" dirty="0"/>
                    </a:p>
                  </a:txBody>
                  <a:tcPr/>
                </a:tc>
                <a:tc>
                  <a:txBody>
                    <a:bodyPr/>
                    <a:lstStyle/>
                    <a:p>
                      <a:r>
                        <a:rPr lang="en-US" sz="1800" b="0" i="0" kern="1200" dirty="0">
                          <a:solidFill>
                            <a:schemeClr val="dk1"/>
                          </a:solidFill>
                          <a:effectLst/>
                          <a:latin typeface="+mn-lt"/>
                          <a:ea typeface="+mn-ea"/>
                          <a:cs typeface="+mn-cs"/>
                        </a:rPr>
                        <a:t>Relatively inexpensive, especially with modern manufacturing techniques.</a:t>
                      </a:r>
                      <a:endParaRPr lang="en-IN" dirty="0"/>
                    </a:p>
                  </a:txBody>
                  <a:tcPr/>
                </a:tc>
                <a:tc>
                  <a:txBody>
                    <a:bodyPr/>
                    <a:lstStyle/>
                    <a:p>
                      <a:r>
                        <a:rPr lang="en-US" sz="1800" b="0" i="0" kern="1200" dirty="0">
                          <a:solidFill>
                            <a:schemeClr val="dk1"/>
                          </a:solidFill>
                          <a:effectLst/>
                          <a:latin typeface="+mn-lt"/>
                          <a:ea typeface="+mn-ea"/>
                          <a:cs typeface="+mn-cs"/>
                        </a:rPr>
                        <a:t>Historically expensive, now less common and more costly compared to solid-state devices.</a:t>
                      </a:r>
                      <a:endParaRPr lang="en-IN" dirty="0"/>
                    </a:p>
                  </a:txBody>
                  <a:tcPr/>
                </a:tc>
                <a:tc>
                  <a:txBody>
                    <a:bodyPr/>
                    <a:lstStyle/>
                    <a:p>
                      <a:r>
                        <a:rPr lang="en-IN" sz="1800" b="0" i="0" kern="1200" dirty="0">
                          <a:solidFill>
                            <a:schemeClr val="dk1"/>
                          </a:solidFill>
                          <a:effectLst/>
                          <a:latin typeface="+mn-lt"/>
                          <a:ea typeface="+mn-ea"/>
                          <a:cs typeface="+mn-cs"/>
                        </a:rPr>
                        <a:t>Moderate cost.</a:t>
                      </a:r>
                      <a:endParaRPr lang="en-IN" dirty="0"/>
                    </a:p>
                  </a:txBody>
                  <a:tcPr/>
                </a:tc>
                <a:tc>
                  <a:txBody>
                    <a:bodyPr/>
                    <a:lstStyle/>
                    <a:p>
                      <a:r>
                        <a:rPr lang="en-IN" sz="1800" b="0" i="0" kern="1200" dirty="0">
                          <a:solidFill>
                            <a:schemeClr val="dk1"/>
                          </a:solidFill>
                          <a:effectLst/>
                          <a:latin typeface="+mn-lt"/>
                          <a:ea typeface="+mn-ea"/>
                          <a:cs typeface="+mn-cs"/>
                        </a:rPr>
                        <a:t>Moderate cost, widely available.</a:t>
                      </a:r>
                      <a:endParaRPr lang="en-IN" dirty="0"/>
                    </a:p>
                  </a:txBody>
                  <a:tcPr/>
                </a:tc>
                <a:tc>
                  <a:txBody>
                    <a:bodyPr/>
                    <a:lstStyle/>
                    <a:p>
                      <a:r>
                        <a:rPr lang="en-US" sz="1800" b="0" i="0" kern="1200" dirty="0">
                          <a:solidFill>
                            <a:schemeClr val="dk1"/>
                          </a:solidFill>
                          <a:effectLst/>
                          <a:latin typeface="+mn-lt"/>
                          <a:ea typeface="+mn-ea"/>
                          <a:cs typeface="+mn-cs"/>
                        </a:rPr>
                        <a:t>Moderate to high cost, depending on size and capacity.</a:t>
                      </a:r>
                      <a:endParaRPr lang="en-IN" dirty="0"/>
                    </a:p>
                  </a:txBody>
                  <a:tcPr/>
                </a:tc>
                <a:extLst>
                  <a:ext uri="{0D108BD9-81ED-4DB2-BD59-A6C34878D82A}">
                    <a16:rowId xmlns:a16="http://schemas.microsoft.com/office/drawing/2014/main" val="3430550528"/>
                  </a:ext>
                </a:extLst>
              </a:tr>
            </a:tbl>
          </a:graphicData>
        </a:graphic>
      </p:graphicFrame>
    </p:spTree>
    <p:extLst>
      <p:ext uri="{BB962C8B-B14F-4D97-AF65-F5344CB8AC3E}">
        <p14:creationId xmlns:p14="http://schemas.microsoft.com/office/powerpoint/2010/main" val="39556801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8DD57-53CB-26B4-89B2-60306E75AF8E}"/>
              </a:ext>
            </a:extLst>
          </p:cNvPr>
          <p:cNvSpPr>
            <a:spLocks noGrp="1"/>
          </p:cNvSpPr>
          <p:nvPr>
            <p:ph type="title"/>
          </p:nvPr>
        </p:nvSpPr>
        <p:spPr>
          <a:xfrm>
            <a:off x="926260" y="2490348"/>
            <a:ext cx="9905998" cy="1478570"/>
          </a:xfrm>
        </p:spPr>
        <p:txBody>
          <a:bodyPr>
            <a:normAutofit/>
          </a:bodyPr>
          <a:lstStyle/>
          <a:p>
            <a:pPr algn="ctr"/>
            <a:r>
              <a:rPr lang="en-IN" sz="5400" dirty="0">
                <a:solidFill>
                  <a:srgbClr val="FF0000"/>
                </a:solidFill>
              </a:rPr>
              <a:t>Thank you</a:t>
            </a:r>
          </a:p>
        </p:txBody>
      </p:sp>
    </p:spTree>
    <p:extLst>
      <p:ext uri="{BB962C8B-B14F-4D97-AF65-F5344CB8AC3E}">
        <p14:creationId xmlns:p14="http://schemas.microsoft.com/office/powerpoint/2010/main" val="1822096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E7DF-165B-3F38-4FFF-9DCE0314B876}"/>
              </a:ext>
            </a:extLst>
          </p:cNvPr>
          <p:cNvSpPr>
            <a:spLocks noGrp="1"/>
          </p:cNvSpPr>
          <p:nvPr>
            <p:ph type="title"/>
          </p:nvPr>
        </p:nvSpPr>
        <p:spPr>
          <a:xfrm>
            <a:off x="1141413" y="618518"/>
            <a:ext cx="9905998" cy="629369"/>
          </a:xfrm>
        </p:spPr>
        <p:txBody>
          <a:bodyPr/>
          <a:lstStyle/>
          <a:p>
            <a:r>
              <a:rPr lang="en-IN" dirty="0">
                <a:solidFill>
                  <a:srgbClr val="FF0000"/>
                </a:solidFill>
              </a:rPr>
              <a:t>Description</a:t>
            </a:r>
          </a:p>
        </p:txBody>
      </p:sp>
      <p:sp>
        <p:nvSpPr>
          <p:cNvPr id="3" name="Content Placeholder 2">
            <a:extLst>
              <a:ext uri="{FF2B5EF4-FFF2-40B4-BE49-F238E27FC236}">
                <a16:creationId xmlns:a16="http://schemas.microsoft.com/office/drawing/2014/main" id="{A25DEBE1-7257-0662-0EFE-CC6F97EB4FCC}"/>
              </a:ext>
            </a:extLst>
          </p:cNvPr>
          <p:cNvSpPr>
            <a:spLocks noGrp="1"/>
          </p:cNvSpPr>
          <p:nvPr>
            <p:ph idx="1"/>
          </p:nvPr>
        </p:nvSpPr>
        <p:spPr>
          <a:xfrm>
            <a:off x="1141412" y="1247887"/>
            <a:ext cx="9905999" cy="4543314"/>
          </a:xfrm>
        </p:spPr>
        <p:txBody>
          <a:bodyPr>
            <a:normAutofit fontScale="85000" lnSpcReduction="20000"/>
          </a:bodyPr>
          <a:lstStyle/>
          <a:p>
            <a:pPr algn="just"/>
            <a:r>
              <a:rPr lang="en-US" b="1" i="0" dirty="0">
                <a:solidFill>
                  <a:srgbClr val="212529"/>
                </a:solidFill>
                <a:effectLst/>
                <a:latin typeface="Open Sans" panose="020B0606030504020204" pitchFamily="34" charset="0"/>
              </a:rPr>
              <a:t>Armature</a:t>
            </a:r>
            <a:r>
              <a:rPr lang="en-US" b="0" i="0" dirty="0">
                <a:solidFill>
                  <a:srgbClr val="212529"/>
                </a:solidFill>
                <a:effectLst/>
                <a:latin typeface="Open Sans" panose="020B0606030504020204" pitchFamily="34" charset="0"/>
              </a:rPr>
              <a:t>– is a basic metal piece that is balanced on a pivot or a stand. It is considered the moving ‘arm’ of the relay. It makes or breaks the connection with the contacts connected to it.</a:t>
            </a:r>
          </a:p>
          <a:p>
            <a:pPr algn="just"/>
            <a:r>
              <a:rPr lang="en-US" b="1" i="0" dirty="0">
                <a:solidFill>
                  <a:srgbClr val="212529"/>
                </a:solidFill>
                <a:effectLst/>
                <a:latin typeface="Open Sans" panose="020B0606030504020204" pitchFamily="34" charset="0"/>
              </a:rPr>
              <a:t>Spring</a:t>
            </a:r>
            <a:r>
              <a:rPr lang="en-US" b="0" i="0" dirty="0">
                <a:solidFill>
                  <a:srgbClr val="212529"/>
                </a:solidFill>
                <a:effectLst/>
                <a:latin typeface="Open Sans" panose="020B0606030504020204" pitchFamily="34" charset="0"/>
              </a:rPr>
              <a:t>– is connected to one end of the armature and pushes the armature back into place if no current is passing through.</a:t>
            </a:r>
          </a:p>
          <a:p>
            <a:pPr algn="just"/>
            <a:r>
              <a:rPr lang="en-US" b="1" i="0" dirty="0">
                <a:solidFill>
                  <a:srgbClr val="212529"/>
                </a:solidFill>
                <a:effectLst/>
                <a:latin typeface="Open Sans" panose="020B0606030504020204" pitchFamily="34" charset="0"/>
              </a:rPr>
              <a:t>Electromagnet</a:t>
            </a:r>
            <a:r>
              <a:rPr lang="en-US" b="0" i="0" dirty="0">
                <a:solidFill>
                  <a:srgbClr val="212529"/>
                </a:solidFill>
                <a:effectLst/>
                <a:latin typeface="Open Sans" panose="020B0606030504020204" pitchFamily="34" charset="0"/>
              </a:rPr>
              <a:t>– is a metal wire wrapped around a metal core. The wire does not have magnetic property but can be converted into a magnet with the help of an electrical signal.</a:t>
            </a:r>
          </a:p>
          <a:p>
            <a:pPr algn="just"/>
            <a:r>
              <a:rPr lang="en-US" b="1" i="0" dirty="0">
                <a:solidFill>
                  <a:srgbClr val="212529"/>
                </a:solidFill>
                <a:effectLst/>
                <a:latin typeface="Open Sans" panose="020B0606030504020204" pitchFamily="34" charset="0"/>
              </a:rPr>
              <a:t>Yoke</a:t>
            </a:r>
            <a:r>
              <a:rPr lang="en-US" b="0" i="0" dirty="0">
                <a:solidFill>
                  <a:srgbClr val="212529"/>
                </a:solidFill>
                <a:effectLst/>
                <a:latin typeface="Open Sans" panose="020B0606030504020204" pitchFamily="34" charset="0"/>
              </a:rPr>
              <a:t>– is a small metal piece of a core which attracts and holds the armature when the coil is energized.</a:t>
            </a:r>
          </a:p>
          <a:p>
            <a:pPr algn="just"/>
            <a:r>
              <a:rPr lang="en-US" b="1" i="0" dirty="0">
                <a:solidFill>
                  <a:srgbClr val="212529"/>
                </a:solidFill>
                <a:effectLst/>
                <a:latin typeface="Open Sans" panose="020B0606030504020204" pitchFamily="34" charset="0"/>
              </a:rPr>
              <a:t>Contacts</a:t>
            </a:r>
            <a:r>
              <a:rPr lang="en-US" b="0" i="0" dirty="0">
                <a:solidFill>
                  <a:srgbClr val="212529"/>
                </a:solidFill>
                <a:effectLst/>
                <a:latin typeface="Open Sans" panose="020B0606030504020204" pitchFamily="34" charset="0"/>
              </a:rPr>
              <a:t>– conductive material that exists within the device whose physical contact opens or closes a circuit</a:t>
            </a:r>
          </a:p>
          <a:p>
            <a:endParaRPr lang="en-IN" dirty="0"/>
          </a:p>
        </p:txBody>
      </p:sp>
    </p:spTree>
    <p:extLst>
      <p:ext uri="{BB962C8B-B14F-4D97-AF65-F5344CB8AC3E}">
        <p14:creationId xmlns:p14="http://schemas.microsoft.com/office/powerpoint/2010/main" val="5884654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0D052-0D66-4795-FA1A-F598000797EE}"/>
              </a:ext>
            </a:extLst>
          </p:cNvPr>
          <p:cNvSpPr>
            <a:spLocks noGrp="1"/>
          </p:cNvSpPr>
          <p:nvPr>
            <p:ph type="title"/>
          </p:nvPr>
        </p:nvSpPr>
        <p:spPr>
          <a:xfrm>
            <a:off x="1141413" y="618518"/>
            <a:ext cx="9905998" cy="812249"/>
          </a:xfrm>
        </p:spPr>
        <p:txBody>
          <a:bodyPr/>
          <a:lstStyle/>
          <a:p>
            <a:r>
              <a:rPr lang="en-IN" dirty="0">
                <a:solidFill>
                  <a:srgbClr val="FF0000"/>
                </a:solidFill>
              </a:rPr>
              <a:t>How to work??</a:t>
            </a:r>
          </a:p>
        </p:txBody>
      </p:sp>
      <p:pic>
        <p:nvPicPr>
          <p:cNvPr id="5" name="Content Placeholder 4">
            <a:extLst>
              <a:ext uri="{FF2B5EF4-FFF2-40B4-BE49-F238E27FC236}">
                <a16:creationId xmlns:a16="http://schemas.microsoft.com/office/drawing/2014/main" id="{9C41F01C-9A45-9CC1-7B1B-497C9E3270A0}"/>
              </a:ext>
            </a:extLst>
          </p:cNvPr>
          <p:cNvPicPr>
            <a:picLocks noGrp="1" noChangeAspect="1"/>
          </p:cNvPicPr>
          <p:nvPr>
            <p:ph idx="1"/>
          </p:nvPr>
        </p:nvPicPr>
        <p:blipFill>
          <a:blip r:embed="rId2"/>
          <a:stretch>
            <a:fillRect/>
          </a:stretch>
        </p:blipFill>
        <p:spPr>
          <a:xfrm>
            <a:off x="1335743" y="1430767"/>
            <a:ext cx="9540238" cy="5056093"/>
          </a:xfrm>
        </p:spPr>
      </p:pic>
    </p:spTree>
    <p:extLst>
      <p:ext uri="{BB962C8B-B14F-4D97-AF65-F5344CB8AC3E}">
        <p14:creationId xmlns:p14="http://schemas.microsoft.com/office/powerpoint/2010/main" val="3054935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EF9DEAB-80E5-FA1B-901D-70CD9CAB7F80}"/>
              </a:ext>
            </a:extLst>
          </p:cNvPr>
          <p:cNvSpPr>
            <a:spLocks noGrp="1"/>
          </p:cNvSpPr>
          <p:nvPr>
            <p:ph idx="1"/>
          </p:nvPr>
        </p:nvSpPr>
        <p:spPr>
          <a:xfrm>
            <a:off x="1141413" y="591671"/>
            <a:ext cx="9885176" cy="5199530"/>
          </a:xfrm>
        </p:spPr>
        <p:txBody>
          <a:bodyPr>
            <a:normAutofit lnSpcReduction="10000"/>
          </a:bodyPr>
          <a:lstStyle/>
          <a:p>
            <a:pPr algn="just"/>
            <a:r>
              <a:rPr lang="en-US" b="0" i="0" dirty="0">
                <a:solidFill>
                  <a:srgbClr val="212121"/>
                </a:solidFill>
                <a:effectLst/>
                <a:latin typeface="DM Sans" pitchFamily="2" charset="0"/>
              </a:rPr>
              <a:t>The relay operating principle is, when a Voltage</a:t>
            </a:r>
            <a:r>
              <a:rPr lang="en-US" b="0" i="0" u="sng" dirty="0">
                <a:solidFill>
                  <a:srgbClr val="212121"/>
                </a:solidFill>
                <a:effectLst/>
                <a:latin typeface="DM Sans" pitchFamily="2" charset="0"/>
              </a:rPr>
              <a:t> </a:t>
            </a:r>
            <a:r>
              <a:rPr lang="en-US" b="0" i="0" dirty="0">
                <a:solidFill>
                  <a:srgbClr val="212121"/>
                </a:solidFill>
                <a:effectLst/>
                <a:latin typeface="DM Sans" pitchFamily="2" charset="0"/>
              </a:rPr>
              <a:t>is applied to the electromagnetic coil, it magnetizes the iron core and generates the magnetic field which attracts the armature towards it. This makes the contact to close (closing the load circuit) or open in case if it is normally closed relay.</a:t>
            </a:r>
          </a:p>
          <a:p>
            <a:pPr algn="just"/>
            <a:r>
              <a:rPr lang="en-US" b="0" i="0" dirty="0">
                <a:solidFill>
                  <a:srgbClr val="212121"/>
                </a:solidFill>
                <a:effectLst/>
                <a:latin typeface="DM Sans" pitchFamily="2" charset="0"/>
              </a:rPr>
              <a:t>When the voltage is removed, the spring will push the contacts away, which breaks the load circuit.</a:t>
            </a:r>
          </a:p>
          <a:p>
            <a:pPr algn="just"/>
            <a:r>
              <a:rPr lang="en-US" b="0" i="0" dirty="0">
                <a:solidFill>
                  <a:srgbClr val="212121"/>
                </a:solidFill>
                <a:effectLst/>
                <a:latin typeface="DM Sans" pitchFamily="2" charset="0"/>
              </a:rPr>
              <a:t>When the switch is closed, the current starts flowing through the coil, and the magnetic field is generated in the coil which attracts the movable armature which will close the normally closed terminal. Hence, the lamp turns ON. So, we can control a high-power circuit through a low power signal using a relay.</a:t>
            </a:r>
          </a:p>
          <a:p>
            <a:endParaRPr lang="en-US" b="0" i="0" dirty="0">
              <a:solidFill>
                <a:srgbClr val="212121"/>
              </a:solidFill>
              <a:effectLst/>
              <a:latin typeface="DM Sans" pitchFamily="2" charset="0"/>
            </a:endParaRPr>
          </a:p>
          <a:p>
            <a:endParaRPr lang="en-US" b="0" i="0" dirty="0">
              <a:solidFill>
                <a:srgbClr val="212121"/>
              </a:solidFill>
              <a:effectLst/>
              <a:latin typeface="DM Sans" pitchFamily="2" charset="0"/>
            </a:endParaRPr>
          </a:p>
          <a:p>
            <a:endParaRPr lang="en-US" b="0" i="0" dirty="0">
              <a:solidFill>
                <a:srgbClr val="212121"/>
              </a:solidFill>
              <a:effectLst/>
              <a:latin typeface="DM Sans" pitchFamily="2" charset="0"/>
            </a:endParaRPr>
          </a:p>
          <a:p>
            <a:endParaRPr lang="en-US" b="0" i="0" dirty="0">
              <a:solidFill>
                <a:srgbClr val="212121"/>
              </a:solidFill>
              <a:effectLst/>
              <a:latin typeface="DM Sans" pitchFamily="2" charset="0"/>
            </a:endParaRPr>
          </a:p>
          <a:p>
            <a:endParaRPr lang="en-IN" dirty="0"/>
          </a:p>
        </p:txBody>
      </p:sp>
    </p:spTree>
    <p:extLst>
      <p:ext uri="{BB962C8B-B14F-4D97-AF65-F5344CB8AC3E}">
        <p14:creationId xmlns:p14="http://schemas.microsoft.com/office/powerpoint/2010/main" val="716362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38E81-5CD0-6D5C-C8B1-3988F144E886}"/>
              </a:ext>
            </a:extLst>
          </p:cNvPr>
          <p:cNvSpPr>
            <a:spLocks noGrp="1"/>
          </p:cNvSpPr>
          <p:nvPr>
            <p:ph type="title"/>
          </p:nvPr>
        </p:nvSpPr>
        <p:spPr>
          <a:xfrm>
            <a:off x="1141413" y="618518"/>
            <a:ext cx="9905998" cy="758461"/>
          </a:xfrm>
        </p:spPr>
        <p:txBody>
          <a:bodyPr/>
          <a:lstStyle/>
          <a:p>
            <a:r>
              <a:rPr lang="en-IN" dirty="0">
                <a:solidFill>
                  <a:srgbClr val="FF0000"/>
                </a:solidFill>
              </a:rPr>
              <a:t>Applications</a:t>
            </a:r>
          </a:p>
        </p:txBody>
      </p:sp>
      <p:sp>
        <p:nvSpPr>
          <p:cNvPr id="3" name="Content Placeholder 2">
            <a:extLst>
              <a:ext uri="{FF2B5EF4-FFF2-40B4-BE49-F238E27FC236}">
                <a16:creationId xmlns:a16="http://schemas.microsoft.com/office/drawing/2014/main" id="{B2A38527-036E-AFE3-139E-A58E41DBF5E8}"/>
              </a:ext>
            </a:extLst>
          </p:cNvPr>
          <p:cNvSpPr>
            <a:spLocks noGrp="1"/>
          </p:cNvSpPr>
          <p:nvPr>
            <p:ph idx="1"/>
          </p:nvPr>
        </p:nvSpPr>
        <p:spPr>
          <a:xfrm>
            <a:off x="1141412" y="1226372"/>
            <a:ext cx="9905999" cy="4564829"/>
          </a:xfrm>
        </p:spPr>
        <p:txBody>
          <a:bodyPr/>
          <a:lstStyle/>
          <a:p>
            <a:pPr algn="just"/>
            <a:r>
              <a:rPr lang="en-US" b="0" i="0" dirty="0">
                <a:solidFill>
                  <a:srgbClr val="212121"/>
                </a:solidFill>
                <a:effectLst/>
                <a:latin typeface="DM Sans" pitchFamily="2" charset="0"/>
              </a:rPr>
              <a:t>For home appliances such as refrigerators, washing machines</a:t>
            </a:r>
          </a:p>
          <a:p>
            <a:pPr algn="just"/>
            <a:r>
              <a:rPr lang="en-US" b="0" i="0" dirty="0">
                <a:solidFill>
                  <a:srgbClr val="212121"/>
                </a:solidFill>
                <a:effectLst/>
                <a:latin typeface="DM Sans" pitchFamily="2" charset="0"/>
              </a:rPr>
              <a:t>For packing machinery, vending machines</a:t>
            </a:r>
          </a:p>
          <a:p>
            <a:pPr algn="just"/>
            <a:r>
              <a:rPr lang="en-US" b="0" i="0" dirty="0">
                <a:solidFill>
                  <a:srgbClr val="212121"/>
                </a:solidFill>
                <a:effectLst/>
                <a:latin typeface="DM Sans" pitchFamily="2" charset="0"/>
              </a:rPr>
              <a:t>Used in Aerospace, Defense, and automotive industries</a:t>
            </a:r>
          </a:p>
          <a:p>
            <a:pPr algn="just"/>
            <a:r>
              <a:rPr lang="en-US" b="0" i="0" dirty="0">
                <a:solidFill>
                  <a:srgbClr val="212121"/>
                </a:solidFill>
                <a:effectLst/>
                <a:latin typeface="DM Sans" pitchFamily="2" charset="0"/>
              </a:rPr>
              <a:t>Used in the traffic signal controllers, temperature controllers, heaters</a:t>
            </a:r>
          </a:p>
          <a:p>
            <a:endParaRPr lang="en-IN" dirty="0"/>
          </a:p>
        </p:txBody>
      </p:sp>
    </p:spTree>
    <p:extLst>
      <p:ext uri="{BB962C8B-B14F-4D97-AF65-F5344CB8AC3E}">
        <p14:creationId xmlns:p14="http://schemas.microsoft.com/office/powerpoint/2010/main" val="2485232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13016BD-AC85-D1A0-4375-66301D9D8AFB}"/>
              </a:ext>
            </a:extLst>
          </p:cNvPr>
          <p:cNvPicPr>
            <a:picLocks noGrp="1" noChangeAspect="1"/>
          </p:cNvPicPr>
          <p:nvPr>
            <p:ph idx="1"/>
          </p:nvPr>
        </p:nvPicPr>
        <p:blipFill>
          <a:blip r:embed="rId2"/>
          <a:stretch>
            <a:fillRect/>
          </a:stretch>
        </p:blipFill>
        <p:spPr>
          <a:xfrm>
            <a:off x="935914" y="970994"/>
            <a:ext cx="10327341" cy="4698286"/>
          </a:xfrm>
        </p:spPr>
      </p:pic>
    </p:spTree>
    <p:extLst>
      <p:ext uri="{BB962C8B-B14F-4D97-AF65-F5344CB8AC3E}">
        <p14:creationId xmlns:p14="http://schemas.microsoft.com/office/powerpoint/2010/main" val="1055146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542</TotalTime>
  <Words>2041</Words>
  <Application>Microsoft Office PowerPoint</Application>
  <PresentationFormat>Widescreen</PresentationFormat>
  <Paragraphs>179</Paragraphs>
  <Slides>42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42</vt:i4>
      </vt:variant>
    </vt:vector>
  </HeadingPairs>
  <TitlesOfParts>
    <vt:vector size="53" baseType="lpstr">
      <vt:lpstr>Arial</vt:lpstr>
      <vt:lpstr>Artifakt</vt:lpstr>
      <vt:lpstr>DM Sans</vt:lpstr>
      <vt:lpstr>Google Sans</vt:lpstr>
      <vt:lpstr>inter-bold</vt:lpstr>
      <vt:lpstr>inter-regular</vt:lpstr>
      <vt:lpstr>Noto Sans</vt:lpstr>
      <vt:lpstr>Open Sans</vt:lpstr>
      <vt:lpstr>Poppins</vt:lpstr>
      <vt:lpstr>Tw Cen MT</vt:lpstr>
      <vt:lpstr>Circuit</vt:lpstr>
      <vt:lpstr>switching devices</vt:lpstr>
      <vt:lpstr>Switching  devices</vt:lpstr>
      <vt:lpstr>Relay</vt:lpstr>
      <vt:lpstr>Introduction</vt:lpstr>
      <vt:lpstr>Description</vt:lpstr>
      <vt:lpstr>How to work??</vt:lpstr>
      <vt:lpstr>PowerPoint Presentation</vt:lpstr>
      <vt:lpstr>Applications</vt:lpstr>
      <vt:lpstr>PowerPoint Presentation</vt:lpstr>
      <vt:lpstr>PowerPoint Presentation</vt:lpstr>
      <vt:lpstr>Transistor</vt:lpstr>
      <vt:lpstr>Introduction</vt:lpstr>
      <vt:lpstr>description</vt:lpstr>
      <vt:lpstr>PowerPoint Presentation</vt:lpstr>
      <vt:lpstr>How to work??</vt:lpstr>
      <vt:lpstr>PowerPoint Presentation</vt:lpstr>
      <vt:lpstr>PowerPoint Presentation</vt:lpstr>
      <vt:lpstr>Applications</vt:lpstr>
      <vt:lpstr>PowerPoint Presentation</vt:lpstr>
      <vt:lpstr>Introduction</vt:lpstr>
      <vt:lpstr>Types and working </vt:lpstr>
      <vt:lpstr>PowerPoint Presentation</vt:lpstr>
      <vt:lpstr>PowerPoint Presentation</vt:lpstr>
      <vt:lpstr>pros &amp; cons</vt:lpstr>
      <vt:lpstr>PowerPoint Presentation</vt:lpstr>
      <vt:lpstr>Appications</vt:lpstr>
      <vt:lpstr>PowerPoint Presentation</vt:lpstr>
      <vt:lpstr>Introduction</vt:lpstr>
      <vt:lpstr>How to work??</vt:lpstr>
      <vt:lpstr>Benefits and applications</vt:lpstr>
      <vt:lpstr>PowerPoint Presentation</vt:lpstr>
      <vt:lpstr>Introduction</vt:lpstr>
      <vt:lpstr>How its work??</vt:lpstr>
      <vt:lpstr>PowerPoint Presentation</vt:lpstr>
      <vt:lpstr>Applications</vt:lpstr>
      <vt:lpstr>Contactor</vt:lpstr>
      <vt:lpstr>Introduction</vt:lpstr>
      <vt:lpstr>How to works??</vt:lpstr>
      <vt:lpstr>Applications</vt:lpstr>
      <vt:lpstr>Relay  vs  Transistor  vs  Vacuum tube  vs  Optocoupler  vs  Contactor  vs  MCB   </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simulation device</dc:title>
  <dc:creator>PARMAR TIRTHKUMAR</dc:creator>
  <cp:lastModifiedBy>PARMAR TIRTHKUMAR</cp:lastModifiedBy>
  <cp:revision>6</cp:revision>
  <dcterms:created xsi:type="dcterms:W3CDTF">2024-02-01T23:07:36Z</dcterms:created>
  <dcterms:modified xsi:type="dcterms:W3CDTF">2024-02-02T10:44:41Z</dcterms:modified>
</cp:coreProperties>
</file>

<file path=docProps/thumbnail.jpeg>
</file>